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90" r:id="rId2"/>
    <p:sldId id="339" r:id="rId3"/>
    <p:sldId id="341" r:id="rId4"/>
    <p:sldId id="342" r:id="rId5"/>
    <p:sldId id="343" r:id="rId6"/>
  </p:sldIdLst>
  <p:sldSz cx="12192000" cy="6858000"/>
  <p:notesSz cx="7102475" cy="9037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userId="04993732d41275a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1EB1"/>
    <a:srgbClr val="F6FD9B"/>
    <a:srgbClr val="D4F60A"/>
    <a:srgbClr val="AA229A"/>
    <a:srgbClr val="B616AE"/>
    <a:srgbClr val="E040E4"/>
    <a:srgbClr val="3F0BFD"/>
    <a:srgbClr val="00CCFF"/>
    <a:srgbClr val="9C3097"/>
    <a:srgbClr val="913B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39CD1-9576-4367-91BD-3AE25E231D5F}" type="datetimeFigureOut">
              <a:rPr lang="en-IN" smtClean="0"/>
              <a:t>13-05-2025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39788" y="1130300"/>
            <a:ext cx="5422900" cy="30495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349750"/>
            <a:ext cx="5683250" cy="35575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585200"/>
            <a:ext cx="3078163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8585200"/>
            <a:ext cx="3078163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2986A-C293-469B-8D7A-90F6A05B546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2893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7D4F3-9C75-4D76-985A-7EC59B06DC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A9C10C-A60F-49A6-A59B-1DBB8C7921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EA1EB2-140D-44A3-94AD-82B82AE88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F450-D4AA-4EC9-B75D-BE4B01EBB2E4}" type="datetimeFigureOut">
              <a:rPr lang="en-IN" smtClean="0"/>
              <a:t>13-05-2025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512DB6-6C16-45D1-8084-CE1265E61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1C115-0EEC-4236-8337-815184D8F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EDFE-948D-47E6-B1B0-7742E5EC1A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06578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8A6E9-ECA8-4B87-9206-BF01273A9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CDB7A5-9ADD-4F10-A81F-1060F304D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F2F53-A075-4485-9DD4-2137E1F3C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F450-D4AA-4EC9-B75D-BE4B01EBB2E4}" type="datetimeFigureOut">
              <a:rPr lang="en-IN" smtClean="0"/>
              <a:t>13-05-2025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5C457-5DCC-4446-9AB0-7E11E4E68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65FC8-8716-4608-A27E-B32A1BB71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EDFE-948D-47E6-B1B0-7742E5EC1A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46149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50C15D-C854-46B4-B428-47E1A29E0A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C7BA0B-8B14-40C4-9CDA-7A3120F8FD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EBE14-53A8-4FD2-9ACE-3E1689FDB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F450-D4AA-4EC9-B75D-BE4B01EBB2E4}" type="datetimeFigureOut">
              <a:rPr lang="en-IN" smtClean="0"/>
              <a:t>13-05-2025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5EE295-A4EB-4C30-A1DC-1C159517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26256-E3AF-4E90-B712-4CA92541E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EDFE-948D-47E6-B1B0-7742E5EC1A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82533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34A70-890A-495B-BF2A-BE6092C57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16DA7-0294-4200-85A4-DABAB49D9B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A43868-CC1A-4C78-81C8-89BB5F641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F450-D4AA-4EC9-B75D-BE4B01EBB2E4}" type="datetimeFigureOut">
              <a:rPr lang="en-IN" smtClean="0"/>
              <a:t>13-05-2025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F8F76F-FAC8-4D0B-A741-DB4E2C1FD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DB9AD7-69F1-48F2-9B1A-87956DF2B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EDFE-948D-47E6-B1B0-7742E5EC1A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8785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2412C-E2E6-429C-AB8B-467C78D00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0B164F-DBBB-4838-B437-520C677092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BFD80-A90E-4DEA-B84B-D3D7612E4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F450-D4AA-4EC9-B75D-BE4B01EBB2E4}" type="datetimeFigureOut">
              <a:rPr lang="en-IN" smtClean="0"/>
              <a:t>13-05-2025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0CB7F-DC58-43CE-A63F-666AFB218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B76F1-5009-4A65-9183-400EB33E0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EDFE-948D-47E6-B1B0-7742E5EC1A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304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6C826-6B6D-4B99-B8CE-8A216AC39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E63DE-0EDF-4625-8EF9-5A1EF23B72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000046-D397-4E7D-A386-7ADAD9D472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06E68E-082C-4CF9-94CD-7074E659D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F450-D4AA-4EC9-B75D-BE4B01EBB2E4}" type="datetimeFigureOut">
              <a:rPr lang="en-IN" smtClean="0"/>
              <a:t>13-05-2025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67A08F-806C-4012-B0B2-B4BA67AEA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D305E4-109D-4D67-A9E8-D9759DF77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EDFE-948D-47E6-B1B0-7742E5EC1A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18209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8636C-E221-41DD-AD3F-BBC9BB629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0D4153-9E1B-419D-AE04-11487F6255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19D19E-DCCC-483D-9F10-1591696218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9E69A7-230E-41A0-A815-762EFF83EC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79256A-9E4B-4724-85C9-BB86AD7AD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DC1307-A280-4292-BCDF-4354F98EC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F450-D4AA-4EC9-B75D-BE4B01EBB2E4}" type="datetimeFigureOut">
              <a:rPr lang="en-IN" smtClean="0"/>
              <a:t>13-05-2025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FC67A1-38BB-4B99-A310-7B8BB2262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1D0726-FDE6-4900-94DE-3F6CB3F3F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EDFE-948D-47E6-B1B0-7742E5EC1A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699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E271F-ABFB-4FAD-A53C-A56003F8D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7DB548-1EA5-4A74-A3A8-E835264E5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F450-D4AA-4EC9-B75D-BE4B01EBB2E4}" type="datetimeFigureOut">
              <a:rPr lang="en-IN" smtClean="0"/>
              <a:t>13-05-2025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9E22C6-F01D-4310-A127-696BAE7AE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C110FB-2B56-4272-843C-FC8CDB2DB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EDFE-948D-47E6-B1B0-7742E5EC1A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1793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49FBF9-A560-4978-B684-4C80433E6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F450-D4AA-4EC9-B75D-BE4B01EBB2E4}" type="datetimeFigureOut">
              <a:rPr lang="en-IN" smtClean="0"/>
              <a:t>13-05-2025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D560AD-132E-47B9-84F5-2EC85C685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6D738-E571-442A-B8DF-44AC0B6F2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EDFE-948D-47E6-B1B0-7742E5EC1A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43815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DB34C-712C-4D33-9C74-5513387F2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870C41-99DD-4876-AC8C-C8344E5D9A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B4DF7C-E25C-49FC-AFC4-9BCFA1D333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BDDF3F-D619-4716-885D-4F1DF8F5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F450-D4AA-4EC9-B75D-BE4B01EBB2E4}" type="datetimeFigureOut">
              <a:rPr lang="en-IN" smtClean="0"/>
              <a:t>13-05-2025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D8C9B5-98B9-4203-9037-770D4DC49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F8ABE9-E1D8-41BF-A95B-45CD8BEE8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EDFE-948D-47E6-B1B0-7742E5EC1A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23769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1C047-9D8B-46CB-B66C-A510F4E29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8C4E39-7DEA-45AC-8C71-71A0FE3495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4162C8-769D-4681-B65E-0628D3C0E2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737E9B-E1CC-4BA7-B290-42B9016E0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F450-D4AA-4EC9-B75D-BE4B01EBB2E4}" type="datetimeFigureOut">
              <a:rPr lang="en-IN" smtClean="0"/>
              <a:t>13-05-2025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1DE7DF-FD50-43BB-A836-944A167B0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89AC93-09D5-4B47-AC99-CDE9D401F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EDFE-948D-47E6-B1B0-7742E5EC1A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76355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513D6D-5266-4B4F-9618-EF68DF452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D96FF2-A70C-4665-BCDE-A41002159A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8E17B7-0CCA-445B-9C72-4B2C6E2E12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3F450-D4AA-4EC9-B75D-BE4B01EBB2E4}" type="datetimeFigureOut">
              <a:rPr lang="en-IN" smtClean="0"/>
              <a:t>13-05-2025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727C7-11EF-4BBE-864F-301C101AAA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3095B6-5ABA-4A28-A11F-E0ED65FCE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3EDFE-948D-47E6-B1B0-7742E5EC1A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3703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png"/><Relationship Id="rId4" Type="http://schemas.openxmlformats.org/officeDocument/2006/relationships/image" Target="../media/image1.emf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A826616-5038-4C16-B922-56C12287AF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485568"/>
              </p:ext>
            </p:extLst>
          </p:nvPr>
        </p:nvGraphicFramePr>
        <p:xfrm>
          <a:off x="2070554" y="2440342"/>
          <a:ext cx="2281926" cy="1208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1926">
                  <a:extLst>
                    <a:ext uri="{9D8B030D-6E8A-4147-A177-3AD203B41FA5}">
                      <a16:colId xmlns:a16="http://schemas.microsoft.com/office/drawing/2014/main" val="7794481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Abacavir                                               HIV Medication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46875"/>
                  </a:ext>
                </a:extLst>
              </a:tr>
              <a:tr h="202465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Mol. Form. (C</a:t>
                      </a:r>
                      <a:r>
                        <a:rPr lang="pt-BR" sz="12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  <a:r>
                        <a:rPr lang="pt-B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  <a:r>
                        <a:rPr lang="pt-BR" sz="12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  <a:r>
                        <a:rPr lang="pt-B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r>
                        <a:rPr lang="pt-BR" sz="12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r>
                        <a:rPr lang="pt-B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O)</a:t>
                      </a:r>
                      <a:r>
                        <a:rPr lang="pt-BR" sz="12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pt-B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.H</a:t>
                      </a:r>
                      <a:r>
                        <a:rPr lang="pt-BR" sz="12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pt-B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SO</a:t>
                      </a:r>
                      <a:r>
                        <a:rPr lang="pt-BR" sz="12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pt-BR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639387"/>
                  </a:ext>
                </a:extLst>
              </a:tr>
              <a:tr h="226534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Mol. Wt.: 670.76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945760"/>
                  </a:ext>
                </a:extLst>
              </a:tr>
              <a:tr h="41343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CAS No. 136470-78-5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343834"/>
                  </a:ext>
                </a:extLst>
              </a:tr>
            </a:tbl>
          </a:graphicData>
        </a:graphic>
      </p:graphicFrame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71F2FEE6-13B4-4A17-B60E-9B44ACF21D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2411282"/>
              </p:ext>
            </p:extLst>
          </p:nvPr>
        </p:nvGraphicFramePr>
        <p:xfrm>
          <a:off x="2318204" y="918882"/>
          <a:ext cx="2408463" cy="14928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33" name="CS ChemDraw Drawing" r:id="rId3" imgW="2272816" imgH="1337522" progId="ChemDraw.Document.6.0">
                  <p:embed/>
                </p:oleObj>
              </mc:Choice>
              <mc:Fallback>
                <p:oleObj name="CS ChemDraw Drawing" r:id="rId3" imgW="2272816" imgH="1337522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8204" y="918882"/>
                        <a:ext cx="2408463" cy="149288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F66CD8A-D4DE-4633-B8F0-D877A92CB5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5160673"/>
              </p:ext>
            </p:extLst>
          </p:nvPr>
        </p:nvGraphicFramePr>
        <p:xfrm>
          <a:off x="5360547" y="1123669"/>
          <a:ext cx="1992308" cy="1208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34" name="CS ChemDraw Drawing" r:id="rId5" imgW="1503018" imgH="893378" progId="ChemDraw.Document.6.0">
                  <p:embed/>
                </p:oleObj>
              </mc:Choice>
              <mc:Fallback>
                <p:oleObj name="CS ChemDraw Drawing" r:id="rId5" imgW="1503018" imgH="893378" progId="ChemDraw.Document.6.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0547" y="1123669"/>
                        <a:ext cx="1992308" cy="120819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DB55B5DB-9B19-4574-BF24-DEDB7664B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914899"/>
              </p:ext>
            </p:extLst>
          </p:nvPr>
        </p:nvGraphicFramePr>
        <p:xfrm>
          <a:off x="5070929" y="2440342"/>
          <a:ext cx="2511914" cy="1208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1914">
                  <a:extLst>
                    <a:ext uri="{9D8B030D-6E8A-4147-A177-3AD203B41FA5}">
                      <a16:colId xmlns:a16="http://schemas.microsoft.com/office/drawing/2014/main" val="7794481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Abacavir USP related substance A  EP Impurity C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46875"/>
                  </a:ext>
                </a:extLst>
              </a:tr>
              <a:tr h="20246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Mol. Form. C</a:t>
                      </a:r>
                      <a:r>
                        <a:rPr lang="en-IN" sz="12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  <a:r>
                        <a:rPr lang="en-IN" sz="12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r>
                        <a:rPr lang="en-IN" sz="12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639387"/>
                  </a:ext>
                </a:extLst>
              </a:tr>
              <a:tr h="22653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Mol. Wt.: 246.27 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945760"/>
                  </a:ext>
                </a:extLst>
              </a:tr>
              <a:tr h="41343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 No. 906626-51-5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343834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D1FE7611-4616-4E4D-B2AC-276B9EB2B3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717340"/>
              </p:ext>
            </p:extLst>
          </p:nvPr>
        </p:nvGraphicFramePr>
        <p:xfrm>
          <a:off x="8052254" y="2411767"/>
          <a:ext cx="2281926" cy="1188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1926">
                  <a:extLst>
                    <a:ext uri="{9D8B030D-6E8A-4147-A177-3AD203B41FA5}">
                      <a16:colId xmlns:a16="http://schemas.microsoft.com/office/drawing/2014/main" val="7794481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Abacavir USP related substance B        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46875"/>
                  </a:ext>
                </a:extLst>
              </a:tr>
              <a:tr h="202465">
                <a:tc>
                  <a:txBody>
                    <a:bodyPr/>
                    <a:lstStyle/>
                    <a:p>
                      <a:pPr algn="ctr" fontAlgn="ctr"/>
                      <a:endParaRPr lang="en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Mol. Form. C</a:t>
                      </a:r>
                      <a:r>
                        <a:rPr lang="en-IN" sz="12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  <a:r>
                        <a:rPr lang="en-IN" sz="12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ClN</a:t>
                      </a:r>
                      <a:r>
                        <a:rPr lang="en-IN" sz="12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639387"/>
                  </a:ext>
                </a:extLst>
              </a:tr>
              <a:tr h="22653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Mol. Wt.: 255.70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945760"/>
                  </a:ext>
                </a:extLst>
              </a:tr>
              <a:tr h="41343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 No. NA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343834"/>
                  </a:ext>
                </a:extLst>
              </a:tr>
            </a:tbl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692E612-732E-4C8A-9FAD-2684A8EB1E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49314"/>
              </p:ext>
            </p:extLst>
          </p:nvPr>
        </p:nvGraphicFramePr>
        <p:xfrm>
          <a:off x="8082650" y="1262574"/>
          <a:ext cx="2141875" cy="98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35" name="CS ChemDraw Drawing" r:id="rId7" imgW="1615724" imgH="709273" progId="ChemDraw.Document.6.0">
                  <p:embed/>
                </p:oleObj>
              </mc:Choice>
              <mc:Fallback>
                <p:oleObj name="CS ChemDraw Drawing" r:id="rId7" imgW="1615724" imgH="709273" progId="ChemDraw.Document.6.0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82650" y="1262574"/>
                        <a:ext cx="2141875" cy="98583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A241D50F-77FA-4E27-9E13-989B2A02C6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919529"/>
              </p:ext>
            </p:extLst>
          </p:nvPr>
        </p:nvGraphicFramePr>
        <p:xfrm>
          <a:off x="2210133" y="5291528"/>
          <a:ext cx="2281926" cy="1188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1926">
                  <a:extLst>
                    <a:ext uri="{9D8B030D-6E8A-4147-A177-3AD203B41FA5}">
                      <a16:colId xmlns:a16="http://schemas.microsoft.com/office/drawing/2014/main" val="7794481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Abacavir USP related substance C        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46875"/>
                  </a:ext>
                </a:extLst>
              </a:tr>
              <a:tr h="202465">
                <a:tc>
                  <a:txBody>
                    <a:bodyPr/>
                    <a:lstStyle/>
                    <a:p>
                      <a:pPr algn="ctr" fontAlgn="ctr"/>
                      <a:endParaRPr lang="en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Mol. Form. C</a:t>
                      </a:r>
                      <a:r>
                        <a:rPr lang="en-IN" sz="12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  <a:r>
                        <a:rPr lang="en-IN" sz="12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ClN</a:t>
                      </a:r>
                      <a:r>
                        <a:rPr lang="en-IN" sz="12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 · HCl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639387"/>
                  </a:ext>
                </a:extLst>
              </a:tr>
              <a:tr h="22653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Mol. Wt.: 302.16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945760"/>
                  </a:ext>
                </a:extLst>
              </a:tr>
              <a:tr h="41343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 No. 172015-79-1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343834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FD8950B8-B10A-434F-B483-FE232AD9220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63001" y="3926205"/>
            <a:ext cx="1976190" cy="12738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E2A23F-240C-48B8-93E0-79B78A45C74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32299" y="3926205"/>
            <a:ext cx="2119048" cy="1273810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ADDC7FF4-8B16-4495-827F-EC7191808A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46477"/>
              </p:ext>
            </p:extLst>
          </p:nvPr>
        </p:nvGraphicFramePr>
        <p:xfrm>
          <a:off x="5150860" y="5296275"/>
          <a:ext cx="2281926" cy="1188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1926">
                  <a:extLst>
                    <a:ext uri="{9D8B030D-6E8A-4147-A177-3AD203B41FA5}">
                      <a16:colId xmlns:a16="http://schemas.microsoft.com/office/drawing/2014/main" val="7794481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Abacavir USP related substance D        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46875"/>
                  </a:ext>
                </a:extLst>
              </a:tr>
              <a:tr h="202465">
                <a:tc>
                  <a:txBody>
                    <a:bodyPr/>
                    <a:lstStyle/>
                    <a:p>
                      <a:pPr algn="ctr" fontAlgn="ctr"/>
                      <a:endParaRPr lang="en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Mol. Form. (</a:t>
                      </a:r>
                      <a:r>
                        <a:rPr lang="pt-BR" sz="1200" u="none" strike="noStrike" dirty="0">
                          <a:effectLst/>
                        </a:rPr>
                        <a:t>C</a:t>
                      </a:r>
                      <a:r>
                        <a:rPr lang="pt-BR" sz="1200" u="none" strike="noStrike" baseline="-25000" dirty="0">
                          <a:effectLst/>
                        </a:rPr>
                        <a:t>14</a:t>
                      </a:r>
                      <a:r>
                        <a:rPr lang="pt-BR" sz="1200" u="none" strike="noStrike" dirty="0">
                          <a:effectLst/>
                        </a:rPr>
                        <a:t>H</a:t>
                      </a:r>
                      <a:r>
                        <a:rPr lang="pt-BR" sz="1200" u="none" strike="noStrike" baseline="-25000" dirty="0">
                          <a:effectLst/>
                        </a:rPr>
                        <a:t>18</a:t>
                      </a:r>
                      <a:r>
                        <a:rPr lang="pt-BR" sz="1200" u="none" strike="noStrike" dirty="0">
                          <a:effectLst/>
                        </a:rPr>
                        <a:t>N</a:t>
                      </a:r>
                      <a:r>
                        <a:rPr lang="pt-BR" sz="1200" u="none" strike="noStrike" baseline="-25000" dirty="0">
                          <a:effectLst/>
                        </a:rPr>
                        <a:t>6</a:t>
                      </a:r>
                      <a:r>
                        <a:rPr lang="pt-BR" sz="1200" u="none" strike="noStrike" dirty="0">
                          <a:effectLst/>
                        </a:rPr>
                        <a:t>O)</a:t>
                      </a:r>
                      <a:r>
                        <a:rPr lang="pt-BR" sz="1200" u="none" strike="noStrike" baseline="-25000" dirty="0">
                          <a:effectLst/>
                        </a:rPr>
                        <a:t>2</a:t>
                      </a:r>
                      <a:r>
                        <a:rPr lang="pt-BR" sz="1200" u="none" strike="noStrike" dirty="0">
                          <a:effectLst/>
                        </a:rPr>
                        <a:t>.H</a:t>
                      </a:r>
                      <a:r>
                        <a:rPr lang="pt-BR" sz="1200" u="none" strike="noStrike" baseline="-25000" dirty="0">
                          <a:effectLst/>
                        </a:rPr>
                        <a:t>2</a:t>
                      </a:r>
                      <a:r>
                        <a:rPr lang="pt-BR" sz="1200" u="none" strike="noStrike" dirty="0">
                          <a:effectLst/>
                        </a:rPr>
                        <a:t>SO</a:t>
                      </a:r>
                      <a:r>
                        <a:rPr lang="pt-BR" sz="1200" u="none" strike="noStrike" baseline="-25000" dirty="0">
                          <a:effectLst/>
                        </a:rPr>
                        <a:t>4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639387"/>
                  </a:ext>
                </a:extLst>
              </a:tr>
              <a:tr h="22653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Mol. Wt.: </a:t>
                      </a:r>
                      <a:r>
                        <a:rPr lang="en-IN" sz="1200" u="none" strike="noStrike" dirty="0">
                          <a:effectLst/>
                        </a:rPr>
                        <a:t>670.76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945760"/>
                  </a:ext>
                </a:extLst>
              </a:tr>
              <a:tr h="41343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 No. </a:t>
                      </a:r>
                      <a:r>
                        <a:rPr lang="en-IN" sz="1200" u="none" strike="noStrike" dirty="0">
                          <a:effectLst/>
                        </a:rPr>
                        <a:t>1443421-69-9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343834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B8C33226-F604-4E11-BE9B-789CDB76AF0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84839" y="3926206"/>
            <a:ext cx="2166667" cy="1273810"/>
          </a:xfrm>
          <a:prstGeom prst="rect">
            <a:avLst/>
          </a:prstGeom>
        </p:spPr>
      </p:pic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DFC1E13C-B1E1-4295-B284-56D0D4012B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252900"/>
              </p:ext>
            </p:extLst>
          </p:nvPr>
        </p:nvGraphicFramePr>
        <p:xfrm>
          <a:off x="8138776" y="5296275"/>
          <a:ext cx="2281926" cy="1188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1926">
                  <a:extLst>
                    <a:ext uri="{9D8B030D-6E8A-4147-A177-3AD203B41FA5}">
                      <a16:colId xmlns:a16="http://schemas.microsoft.com/office/drawing/2014/main" val="7794481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Abacavir sulphate salt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46875"/>
                  </a:ext>
                </a:extLst>
              </a:tr>
              <a:tr h="202465">
                <a:tc>
                  <a:txBody>
                    <a:bodyPr/>
                    <a:lstStyle/>
                    <a:p>
                      <a:pPr algn="ctr" fontAlgn="ctr"/>
                      <a:endParaRPr lang="en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Mol. Form. </a:t>
                      </a:r>
                      <a:r>
                        <a:rPr lang="en-IN" sz="1200" u="none" strike="noStrike" dirty="0">
                          <a:effectLst/>
                        </a:rPr>
                        <a:t>C</a:t>
                      </a:r>
                      <a:r>
                        <a:rPr lang="en-IN" sz="1200" u="none" strike="noStrike" baseline="-25000" dirty="0">
                          <a:effectLst/>
                        </a:rPr>
                        <a:t>14</a:t>
                      </a:r>
                      <a:r>
                        <a:rPr lang="en-IN" sz="1200" u="none" strike="noStrike" dirty="0">
                          <a:effectLst/>
                        </a:rPr>
                        <a:t>H</a:t>
                      </a:r>
                      <a:r>
                        <a:rPr lang="en-IN" sz="1200" u="none" strike="noStrike" baseline="-25000" dirty="0">
                          <a:effectLst/>
                        </a:rPr>
                        <a:t>20</a:t>
                      </a:r>
                      <a:r>
                        <a:rPr lang="en-IN" sz="1200" u="none" strike="noStrike" dirty="0">
                          <a:effectLst/>
                        </a:rPr>
                        <a:t>N</a:t>
                      </a:r>
                      <a:r>
                        <a:rPr lang="en-IN" sz="1200" u="none" strike="noStrike" baseline="-25000" dirty="0">
                          <a:effectLst/>
                        </a:rPr>
                        <a:t>6</a:t>
                      </a:r>
                      <a:r>
                        <a:rPr lang="en-IN" sz="1200" u="none" strike="noStrike" dirty="0">
                          <a:effectLst/>
                        </a:rPr>
                        <a:t>O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639387"/>
                  </a:ext>
                </a:extLst>
              </a:tr>
              <a:tr h="22653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Mol. Wt.: </a:t>
                      </a:r>
                      <a:r>
                        <a:rPr lang="en-IN" sz="1200" u="none" strike="noStrike" dirty="0">
                          <a:effectLst/>
                        </a:rPr>
                        <a:t>288.4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945760"/>
                  </a:ext>
                </a:extLst>
              </a:tr>
              <a:tr h="41343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 No. </a:t>
                      </a:r>
                      <a:r>
                        <a:rPr lang="en-IN" sz="1200" u="none" strike="noStrike" dirty="0">
                          <a:effectLst/>
                        </a:rPr>
                        <a:t>208762-35-0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343834"/>
                  </a:ext>
                </a:extLst>
              </a:tr>
            </a:tbl>
          </a:graphicData>
        </a:graphic>
      </p:graphicFrame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89F3368-B84D-4E32-861C-91B240E9B109}"/>
              </a:ext>
            </a:extLst>
          </p:cNvPr>
          <p:cNvSpPr/>
          <p:nvPr/>
        </p:nvSpPr>
        <p:spPr>
          <a:xfrm>
            <a:off x="4868559" y="142015"/>
            <a:ext cx="2976283" cy="4622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ABACAVIR Impurities</a:t>
            </a:r>
            <a:endParaRPr lang="en-IN" sz="2400" b="1" dirty="0"/>
          </a:p>
        </p:txBody>
      </p:sp>
    </p:spTree>
    <p:extLst>
      <p:ext uri="{BB962C8B-B14F-4D97-AF65-F5344CB8AC3E}">
        <p14:creationId xmlns:p14="http://schemas.microsoft.com/office/powerpoint/2010/main" val="154795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A826616-5038-4C16-B922-56C12287AF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472552"/>
              </p:ext>
            </p:extLst>
          </p:nvPr>
        </p:nvGraphicFramePr>
        <p:xfrm>
          <a:off x="449241" y="2495811"/>
          <a:ext cx="2281926" cy="1025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1926">
                  <a:extLst>
                    <a:ext uri="{9D8B030D-6E8A-4147-A177-3AD203B41FA5}">
                      <a16:colId xmlns:a16="http://schemas.microsoft.com/office/drawing/2014/main" val="7794481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Atorvastatin calcium trihydrate 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46875"/>
                  </a:ext>
                </a:extLst>
              </a:tr>
              <a:tr h="202465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Mol. Form.</a:t>
                      </a:r>
                      <a:r>
                        <a:rPr lang="en-IN" sz="1200" u="none" strike="noStrike" dirty="0">
                          <a:effectLst/>
                        </a:rPr>
                        <a:t> (C</a:t>
                      </a:r>
                      <a:r>
                        <a:rPr lang="en-IN" sz="1200" u="none" strike="noStrike" baseline="-25000" dirty="0">
                          <a:effectLst/>
                        </a:rPr>
                        <a:t>33</a:t>
                      </a:r>
                      <a:r>
                        <a:rPr lang="en-IN" sz="1200" u="none" strike="noStrike" dirty="0">
                          <a:effectLst/>
                        </a:rPr>
                        <a:t>H</a:t>
                      </a:r>
                      <a:r>
                        <a:rPr lang="en-IN" sz="1200" u="none" strike="noStrike" baseline="-25000" dirty="0">
                          <a:effectLst/>
                        </a:rPr>
                        <a:t>34</a:t>
                      </a:r>
                      <a:r>
                        <a:rPr lang="en-IN" sz="1200" u="none" strike="noStrike" dirty="0">
                          <a:effectLst/>
                        </a:rPr>
                        <a:t>FN</a:t>
                      </a:r>
                      <a:r>
                        <a:rPr lang="en-IN" sz="1200" u="none" strike="noStrike" baseline="-25000" dirty="0">
                          <a:effectLst/>
                        </a:rPr>
                        <a:t>2</a:t>
                      </a:r>
                      <a:r>
                        <a:rPr lang="en-IN" sz="1200" u="none" strike="noStrike" dirty="0">
                          <a:effectLst/>
                        </a:rPr>
                        <a:t>O</a:t>
                      </a:r>
                      <a:r>
                        <a:rPr lang="en-IN" sz="1200" u="none" strike="noStrike" baseline="-25000" dirty="0">
                          <a:effectLst/>
                        </a:rPr>
                        <a:t>5</a:t>
                      </a:r>
                      <a:r>
                        <a:rPr lang="en-IN" sz="1200" u="none" strike="noStrike" dirty="0">
                          <a:effectLst/>
                        </a:rPr>
                        <a:t>)</a:t>
                      </a:r>
                      <a:r>
                        <a:rPr lang="en-IN" sz="1200" u="none" strike="noStrike" baseline="-25000" dirty="0">
                          <a:effectLst/>
                        </a:rPr>
                        <a:t>2</a:t>
                      </a:r>
                      <a:r>
                        <a:rPr lang="en-IN" sz="1200" u="none" strike="noStrike" dirty="0">
                          <a:effectLst/>
                        </a:rPr>
                        <a:t>Ca.3H</a:t>
                      </a:r>
                      <a:r>
                        <a:rPr lang="en-IN" sz="1200" u="none" strike="noStrike" baseline="-25000" dirty="0">
                          <a:effectLst/>
                        </a:rPr>
                        <a:t>2</a:t>
                      </a:r>
                      <a:r>
                        <a:rPr lang="en-IN" sz="1200" u="none" strike="noStrike" dirty="0">
                          <a:effectLst/>
                        </a:rPr>
                        <a:t>O</a:t>
                      </a:r>
                      <a:endParaRPr lang="pt-BR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639387"/>
                  </a:ext>
                </a:extLst>
              </a:tr>
              <a:tr h="226534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Mol. Wt.: </a:t>
                      </a:r>
                      <a:r>
                        <a:rPr lang="en-IN" sz="1200" u="none" strike="noStrike" dirty="0">
                          <a:effectLst/>
                        </a:rPr>
                        <a:t>1209.42</a:t>
                      </a:r>
                      <a:endParaRPr lang="en-IN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945760"/>
                  </a:ext>
                </a:extLst>
              </a:tr>
              <a:tr h="41343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CAS No. </a:t>
                      </a:r>
                      <a:r>
                        <a:rPr lang="en-IN" sz="1200" u="none" strike="noStrike" dirty="0">
                          <a:effectLst/>
                        </a:rPr>
                        <a:t>344423-98-9</a:t>
                      </a:r>
                      <a:endParaRPr lang="en-IN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343834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2005CE10-5101-4B94-88F9-CB355962BC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58" y="1104219"/>
            <a:ext cx="2496384" cy="12081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DEC138-DF57-4B29-919B-EF842CF79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9616" y="1104219"/>
            <a:ext cx="2357143" cy="12081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D329DDF-EA65-455F-B3ED-3893DA5F00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6437" y="1102465"/>
            <a:ext cx="2357143" cy="120819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ACEB20C-0DB1-4A4C-9700-1564DF1C7514}"/>
              </a:ext>
            </a:extLst>
          </p:cNvPr>
          <p:cNvSpPr/>
          <p:nvPr/>
        </p:nvSpPr>
        <p:spPr>
          <a:xfrm>
            <a:off x="6224798" y="2437468"/>
            <a:ext cx="24987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IN" sz="1200" b="1" dirty="0">
                <a:solidFill>
                  <a:srgbClr val="000000"/>
                </a:solidFill>
              </a:rPr>
              <a:t>Atorvastatin                                                         EP Impurity B</a:t>
            </a:r>
          </a:p>
          <a:p>
            <a:pPr algn="ctr" fontAlgn="ctr"/>
            <a:r>
              <a:rPr lang="en-IN" sz="1200" dirty="0">
                <a:solidFill>
                  <a:srgbClr val="000000"/>
                </a:solidFill>
                <a:latin typeface="Calibri" panose="020F0502020204030204" pitchFamily="34" charset="0"/>
              </a:rPr>
              <a:t>CAS No. 842103-12-2 (Free base) CAS No. 840528-19-0 (Calcium salt)</a:t>
            </a:r>
            <a:r>
              <a:rPr lang="en-IN" sz="1200" dirty="0"/>
              <a:t>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BB9C961-B803-46A4-BEEF-D76EF4A276EA}"/>
              </a:ext>
            </a:extLst>
          </p:cNvPr>
          <p:cNvSpPr/>
          <p:nvPr/>
        </p:nvSpPr>
        <p:spPr>
          <a:xfrm>
            <a:off x="3378796" y="2457711"/>
            <a:ext cx="24987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IN" sz="1200" b="1" dirty="0">
                <a:solidFill>
                  <a:srgbClr val="000000"/>
                </a:solidFill>
              </a:rPr>
              <a:t>Atorvastatin                                                         EP Impurity A</a:t>
            </a:r>
          </a:p>
          <a:p>
            <a:pPr algn="ctr" fontAlgn="ctr"/>
            <a:r>
              <a:rPr lang="en-IN" sz="1200" dirty="0"/>
              <a:t>CAS No. 433289-84-0 (Free base)</a:t>
            </a:r>
          </a:p>
          <a:p>
            <a:pPr algn="ctr" fontAlgn="ctr"/>
            <a:r>
              <a:rPr lang="en-IN" sz="1200" dirty="0"/>
              <a:t>CAS No. 433289-83-9 (Calcium salt)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0B4DA69-ACAC-4912-AECC-7B5C54238FA3}"/>
              </a:ext>
            </a:extLst>
          </p:cNvPr>
          <p:cNvSpPr/>
          <p:nvPr/>
        </p:nvSpPr>
        <p:spPr>
          <a:xfrm>
            <a:off x="9156257" y="2437467"/>
            <a:ext cx="24987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IN" sz="1200" b="1" dirty="0">
                <a:solidFill>
                  <a:srgbClr val="000000"/>
                </a:solidFill>
              </a:rPr>
              <a:t>Atorvastatin                                                         EP Impurity C</a:t>
            </a:r>
          </a:p>
          <a:p>
            <a:pPr algn="ctr" fontAlgn="ctr"/>
            <a:r>
              <a:rPr lang="en-IN" sz="1200" dirty="0">
                <a:solidFill>
                  <a:srgbClr val="000000"/>
                </a:solidFill>
                <a:latin typeface="Calibri" panose="020F0502020204030204" pitchFamily="34" charset="0"/>
              </a:rPr>
              <a:t>CAS No. 693794-20-6 (free base) CAS </a:t>
            </a:r>
            <a:r>
              <a:rPr lang="en-IN" sz="1200" dirty="0" err="1">
                <a:solidFill>
                  <a:srgbClr val="000000"/>
                </a:solidFill>
                <a:latin typeface="Calibri" panose="020F0502020204030204" pitchFamily="34" charset="0"/>
              </a:rPr>
              <a:t>CAS</a:t>
            </a:r>
            <a:r>
              <a:rPr lang="en-IN" sz="1200" dirty="0">
                <a:solidFill>
                  <a:srgbClr val="000000"/>
                </a:solidFill>
                <a:latin typeface="Calibri" panose="020F0502020204030204" pitchFamily="34" charset="0"/>
              </a:rPr>
              <a:t> No. 693793-53-2 (Ca salt)</a:t>
            </a:r>
            <a:r>
              <a:rPr lang="en-IN" sz="1200" dirty="0"/>
              <a:t>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35D2486-06DC-4981-9F56-77E70C036B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7025" y="1102465"/>
            <a:ext cx="2357143" cy="1208194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46FDCF6C-C127-4522-B7BF-72BEB67F338A}"/>
              </a:ext>
            </a:extLst>
          </p:cNvPr>
          <p:cNvSpPr/>
          <p:nvPr/>
        </p:nvSpPr>
        <p:spPr>
          <a:xfrm>
            <a:off x="1734054" y="5172942"/>
            <a:ext cx="24987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IN" sz="1200" b="1" dirty="0">
                <a:solidFill>
                  <a:srgbClr val="000000"/>
                </a:solidFill>
              </a:rPr>
              <a:t>Atorvastatin                                                         EP Impurity D</a:t>
            </a:r>
          </a:p>
          <a:p>
            <a:pPr algn="ctr" fontAlgn="ctr"/>
            <a:r>
              <a:rPr lang="en-IN" sz="1200" dirty="0"/>
              <a:t>Mo. Form. C</a:t>
            </a:r>
            <a:r>
              <a:rPr lang="en-IN" sz="1200" baseline="-25000" dirty="0"/>
              <a:t>26</a:t>
            </a:r>
            <a:r>
              <a:rPr lang="en-IN" sz="1200" dirty="0"/>
              <a:t>H</a:t>
            </a:r>
            <a:r>
              <a:rPr lang="en-IN" sz="1200" baseline="-25000" dirty="0"/>
              <a:t>22</a:t>
            </a:r>
            <a:r>
              <a:rPr lang="en-IN" sz="1200" dirty="0"/>
              <a:t>FNO</a:t>
            </a:r>
            <a:r>
              <a:rPr lang="en-IN" sz="1200" baseline="-25000" dirty="0"/>
              <a:t>4</a:t>
            </a:r>
            <a:r>
              <a:rPr lang="en-IN" sz="1200" dirty="0"/>
              <a:t> : C</a:t>
            </a:r>
            <a:r>
              <a:rPr lang="en-IN" sz="1200" baseline="-25000" dirty="0"/>
              <a:t>26</a:t>
            </a:r>
            <a:r>
              <a:rPr lang="en-IN" sz="1200" dirty="0"/>
              <a:t>H</a:t>
            </a:r>
            <a:r>
              <a:rPr lang="en-IN" sz="1200" baseline="-25000" dirty="0"/>
              <a:t>24</a:t>
            </a:r>
            <a:r>
              <a:rPr lang="en-IN" sz="1200" dirty="0"/>
              <a:t>FNO</a:t>
            </a:r>
            <a:r>
              <a:rPr lang="en-IN" sz="1200" baseline="-25000" dirty="0"/>
              <a:t>5</a:t>
            </a:r>
            <a:endParaRPr lang="en-IN" sz="1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fontAlgn="ctr"/>
            <a:r>
              <a:rPr lang="en-IN" sz="1200" dirty="0"/>
              <a:t>Mol. Wt.: 431.5 : 449.5</a:t>
            </a:r>
            <a:endParaRPr lang="en-IN" sz="1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fontAlgn="ctr"/>
            <a:r>
              <a:rPr lang="en-IN" sz="1200" dirty="0">
                <a:solidFill>
                  <a:srgbClr val="000000"/>
                </a:solidFill>
                <a:latin typeface="Calibri" panose="020F0502020204030204" pitchFamily="34" charset="0"/>
              </a:rPr>
              <a:t>CAS No. </a:t>
            </a:r>
            <a:r>
              <a:rPr lang="en-IN" sz="1200" dirty="0"/>
              <a:t>148146-51-4 : 873950-19-7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D2ED9E9-C39F-42EF-A159-4C414B2F25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42707" y="3677776"/>
            <a:ext cx="2082440" cy="133333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6F4F770-BBDC-4177-98BB-59BAFC1C34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48511" y="3677775"/>
            <a:ext cx="2397193" cy="1333333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A8212B9B-1CAF-4660-A402-B7439A7DDC60}"/>
              </a:ext>
            </a:extLst>
          </p:cNvPr>
          <p:cNvSpPr/>
          <p:nvPr/>
        </p:nvSpPr>
        <p:spPr>
          <a:xfrm>
            <a:off x="4909355" y="5145675"/>
            <a:ext cx="24987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IN" sz="1200" b="1" dirty="0">
                <a:solidFill>
                  <a:srgbClr val="000000"/>
                </a:solidFill>
              </a:rPr>
              <a:t>Atorvastatin                                                         EP Impurity E</a:t>
            </a:r>
          </a:p>
          <a:p>
            <a:pPr algn="ctr" fontAlgn="ctr"/>
            <a:r>
              <a:rPr lang="en-IN" sz="1200" dirty="0">
                <a:solidFill>
                  <a:srgbClr val="000000"/>
                </a:solidFill>
                <a:latin typeface="Calibri" panose="020F0502020204030204" pitchFamily="34" charset="0"/>
              </a:rPr>
              <a:t>CAS No. 501121-34-2 (free base)</a:t>
            </a:r>
          </a:p>
          <a:p>
            <a:pPr algn="ctr" fontAlgn="ctr"/>
            <a:r>
              <a:rPr lang="en-IN" sz="1200" dirty="0">
                <a:solidFill>
                  <a:srgbClr val="000000"/>
                </a:solidFill>
                <a:latin typeface="Calibri" panose="020F0502020204030204" pitchFamily="34" charset="0"/>
              </a:rPr>
              <a:t>CAS No. 1105067-88-6 (Calcium salt)</a:t>
            </a:r>
            <a:endParaRPr lang="en-IN" sz="120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BEAABCB-A090-4DCE-A1CB-E6ECD6EB5C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57409" y="3677774"/>
            <a:ext cx="2535714" cy="1333333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86BBCBD2-33A7-4069-83FE-000A1103FD58}"/>
              </a:ext>
            </a:extLst>
          </p:cNvPr>
          <p:cNvSpPr/>
          <p:nvPr/>
        </p:nvSpPr>
        <p:spPr>
          <a:xfrm>
            <a:off x="8257409" y="5145674"/>
            <a:ext cx="24987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IN" sz="1200" b="1" dirty="0">
                <a:solidFill>
                  <a:srgbClr val="000000"/>
                </a:solidFill>
              </a:rPr>
              <a:t>Atorvastatin                                                         EP Impurity F</a:t>
            </a:r>
          </a:p>
          <a:p>
            <a:pPr algn="ctr" fontAlgn="ctr"/>
            <a:r>
              <a:rPr lang="en-IN" sz="1200" dirty="0">
                <a:solidFill>
                  <a:srgbClr val="000000"/>
                </a:solidFill>
                <a:latin typeface="Calibri" panose="020F0502020204030204" pitchFamily="34" charset="0"/>
              </a:rPr>
              <a:t>CAS No. 887196-24-9 (free base) </a:t>
            </a:r>
          </a:p>
          <a:p>
            <a:pPr algn="ctr" fontAlgn="ctr"/>
            <a:r>
              <a:rPr lang="en-IN" sz="1200" dirty="0">
                <a:solidFill>
                  <a:srgbClr val="000000"/>
                </a:solidFill>
                <a:latin typeface="Calibri" panose="020F0502020204030204" pitchFamily="34" charset="0"/>
              </a:rPr>
              <a:t>CAS No. 1105067-87-5 (Calcium salt)</a:t>
            </a:r>
            <a:endParaRPr lang="en-IN" sz="120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F9D98E8-7F2D-42FF-A79B-261125FC0050}"/>
              </a:ext>
            </a:extLst>
          </p:cNvPr>
          <p:cNvSpPr/>
          <p:nvPr/>
        </p:nvSpPr>
        <p:spPr>
          <a:xfrm>
            <a:off x="4335350" y="204510"/>
            <a:ext cx="3646791" cy="4622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ATORVASTATIN Impurities</a:t>
            </a:r>
            <a:endParaRPr lang="en-IN" sz="2400" b="1" dirty="0"/>
          </a:p>
        </p:txBody>
      </p:sp>
    </p:spTree>
    <p:extLst>
      <p:ext uri="{BB962C8B-B14F-4D97-AF65-F5344CB8AC3E}">
        <p14:creationId xmlns:p14="http://schemas.microsoft.com/office/powerpoint/2010/main" val="2501152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A826616-5038-4C16-B922-56C12287AF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802397"/>
              </p:ext>
            </p:extLst>
          </p:nvPr>
        </p:nvGraphicFramePr>
        <p:xfrm>
          <a:off x="2257544" y="2707827"/>
          <a:ext cx="2281926" cy="9634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1926">
                  <a:extLst>
                    <a:ext uri="{9D8B030D-6E8A-4147-A177-3AD203B41FA5}">
                      <a16:colId xmlns:a16="http://schemas.microsoft.com/office/drawing/2014/main" val="779448174"/>
                    </a:ext>
                  </a:extLst>
                </a:gridCol>
              </a:tblGrid>
              <a:tr h="13517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Bosentan</a:t>
                      </a:r>
                      <a:r>
                        <a:rPr lang="en-I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monohydrate 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46875"/>
                  </a:ext>
                </a:extLst>
              </a:tr>
              <a:tr h="135177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pt-B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Mol. Form.</a:t>
                      </a:r>
                      <a:r>
                        <a:rPr lang="en-IN" sz="1200" u="none" strike="noStrike" dirty="0">
                          <a:effectLst/>
                        </a:rPr>
                        <a:t> C</a:t>
                      </a:r>
                      <a:r>
                        <a:rPr lang="en-IN" sz="1200" u="none" strike="noStrike" baseline="-25000" dirty="0">
                          <a:effectLst/>
                        </a:rPr>
                        <a:t>27</a:t>
                      </a:r>
                      <a:r>
                        <a:rPr lang="en-IN" sz="1200" u="none" strike="noStrike" dirty="0">
                          <a:effectLst/>
                        </a:rPr>
                        <a:t>H</a:t>
                      </a:r>
                      <a:r>
                        <a:rPr lang="en-IN" sz="1200" u="none" strike="noStrike" baseline="-25000" dirty="0">
                          <a:effectLst/>
                        </a:rPr>
                        <a:t>29</a:t>
                      </a:r>
                      <a:r>
                        <a:rPr lang="en-IN" sz="1200" u="none" strike="noStrike" dirty="0">
                          <a:effectLst/>
                        </a:rPr>
                        <a:t>N</a:t>
                      </a:r>
                      <a:r>
                        <a:rPr lang="en-IN" sz="1200" u="none" strike="noStrike" baseline="-25000" dirty="0">
                          <a:effectLst/>
                        </a:rPr>
                        <a:t>5</a:t>
                      </a:r>
                      <a:r>
                        <a:rPr lang="en-IN" sz="1200" u="none" strike="noStrike" dirty="0">
                          <a:effectLst/>
                        </a:rPr>
                        <a:t>O</a:t>
                      </a:r>
                      <a:r>
                        <a:rPr lang="en-IN" sz="1200" u="none" strike="noStrike" baseline="-25000" dirty="0">
                          <a:effectLst/>
                        </a:rPr>
                        <a:t>6</a:t>
                      </a:r>
                      <a:r>
                        <a:rPr lang="en-IN" sz="1200" u="none" strike="noStrike" dirty="0">
                          <a:effectLst/>
                        </a:rPr>
                        <a:t>S.H</a:t>
                      </a:r>
                      <a:r>
                        <a:rPr lang="en-IN" sz="1200" u="none" strike="noStrike" baseline="-25000" dirty="0">
                          <a:effectLst/>
                        </a:rPr>
                        <a:t>2</a:t>
                      </a:r>
                      <a:r>
                        <a:rPr lang="en-IN" sz="1200" u="none" strike="noStrike" dirty="0">
                          <a:effectLst/>
                        </a:rPr>
                        <a:t>O</a:t>
                      </a:r>
                      <a:endParaRPr lang="pt-BR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639387"/>
                  </a:ext>
                </a:extLst>
              </a:tr>
              <a:tr h="270354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I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Mol. Wt.: </a:t>
                      </a:r>
                      <a:r>
                        <a:rPr lang="en-IN" sz="1200" u="none" strike="noStrike" dirty="0">
                          <a:effectLst/>
                        </a:rPr>
                        <a:t>569.64</a:t>
                      </a:r>
                    </a:p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n-I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AS No. 157212-55-0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945760"/>
                  </a:ext>
                </a:extLst>
              </a:tr>
              <a:tr h="23194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en-IN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343834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4ACEB20C-0DB1-4A4C-9700-1564DF1C7514}"/>
              </a:ext>
            </a:extLst>
          </p:cNvPr>
          <p:cNvSpPr/>
          <p:nvPr/>
        </p:nvSpPr>
        <p:spPr>
          <a:xfrm>
            <a:off x="7853806" y="2628693"/>
            <a:ext cx="24987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US" sz="12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Bosentan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 USP related compound </a:t>
            </a:r>
            <a:r>
              <a:rPr lang="en-IN" sz="1200" b="1" dirty="0">
                <a:solidFill>
                  <a:srgbClr val="000000"/>
                </a:solidFill>
              </a:rPr>
              <a:t>B</a:t>
            </a:r>
          </a:p>
          <a:p>
            <a:pPr algn="ctr" fontAlgn="ctr"/>
            <a:r>
              <a:rPr lang="en-IN" sz="1200" dirty="0"/>
              <a:t>Mol. Form. C</a:t>
            </a:r>
            <a:r>
              <a:rPr lang="en-IN" sz="1200" baseline="-25000" dirty="0"/>
              <a:t>25</a:t>
            </a:r>
            <a:r>
              <a:rPr lang="en-IN" sz="1200" dirty="0"/>
              <a:t>H</a:t>
            </a:r>
            <a:r>
              <a:rPr lang="en-IN" sz="1200" baseline="-25000" dirty="0"/>
              <a:t>25</a:t>
            </a:r>
            <a:r>
              <a:rPr lang="en-IN" sz="1200" dirty="0"/>
              <a:t>N</a:t>
            </a:r>
            <a:r>
              <a:rPr lang="en-IN" sz="1200" baseline="-25000" dirty="0"/>
              <a:t>5</a:t>
            </a:r>
            <a:r>
              <a:rPr lang="en-IN" sz="1200" dirty="0"/>
              <a:t>O</a:t>
            </a:r>
            <a:r>
              <a:rPr lang="en-IN" sz="1200" baseline="-25000" dirty="0"/>
              <a:t>5</a:t>
            </a:r>
            <a:r>
              <a:rPr lang="en-IN" sz="1200" dirty="0"/>
              <a:t>S</a:t>
            </a:r>
          </a:p>
          <a:p>
            <a:pPr algn="ctr" fontAlgn="ctr"/>
            <a:r>
              <a:rPr lang="en-IN" sz="1200" dirty="0"/>
              <a:t>Mol. Wt.: 507.56</a:t>
            </a:r>
          </a:p>
          <a:p>
            <a:pPr algn="ctr" fontAlgn="ctr"/>
            <a:r>
              <a:rPr lang="en-IN" sz="1200" dirty="0"/>
              <a:t>CAS No. 174227-14-6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BB9C961-B803-46A4-BEEF-D76EF4A276EA}"/>
              </a:ext>
            </a:extLst>
          </p:cNvPr>
          <p:cNvSpPr/>
          <p:nvPr/>
        </p:nvSpPr>
        <p:spPr>
          <a:xfrm>
            <a:off x="5147826" y="2655629"/>
            <a:ext cx="24987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Bosentan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 USP related compound A</a:t>
            </a:r>
            <a:r>
              <a:rPr lang="en-US" sz="1200" b="1" dirty="0"/>
              <a:t> </a:t>
            </a:r>
            <a:endParaRPr lang="en-IN" sz="1200" b="1" dirty="0"/>
          </a:p>
          <a:p>
            <a:pPr algn="ctr" fontAlgn="ctr"/>
            <a:r>
              <a:rPr lang="en-IN" sz="1200" dirty="0"/>
              <a:t>Mol. Form. C</a:t>
            </a:r>
            <a:r>
              <a:rPr lang="en-IN" sz="1200" baseline="-25000" dirty="0"/>
              <a:t>25</a:t>
            </a:r>
            <a:r>
              <a:rPr lang="en-IN" sz="1200" dirty="0"/>
              <a:t>H</a:t>
            </a:r>
            <a:r>
              <a:rPr lang="en-IN" sz="1200" baseline="-25000" dirty="0"/>
              <a:t>24</a:t>
            </a:r>
            <a:r>
              <a:rPr lang="en-IN" sz="1200" dirty="0"/>
              <a:t>ClN</a:t>
            </a:r>
            <a:r>
              <a:rPr lang="en-IN" sz="1200" baseline="-25000" dirty="0"/>
              <a:t>5</a:t>
            </a:r>
            <a:r>
              <a:rPr lang="en-IN" sz="1200" dirty="0"/>
              <a:t>O</a:t>
            </a:r>
            <a:r>
              <a:rPr lang="en-IN" sz="1200" baseline="-25000" dirty="0"/>
              <a:t>4</a:t>
            </a:r>
            <a:r>
              <a:rPr lang="en-IN" sz="1200" dirty="0"/>
              <a:t>S</a:t>
            </a:r>
          </a:p>
          <a:p>
            <a:pPr algn="ctr" fontAlgn="ctr"/>
            <a:r>
              <a:rPr lang="en-IN" sz="1200" dirty="0"/>
              <a:t>Mol. Wt.: 526.01</a:t>
            </a:r>
          </a:p>
          <a:p>
            <a:pPr algn="ctr" fontAlgn="ctr"/>
            <a:r>
              <a:rPr lang="en-IN" sz="1200" dirty="0"/>
              <a:t>CAS No. 150727-06-3</a:t>
            </a:r>
          </a:p>
          <a:p>
            <a:pPr algn="ctr" fontAlgn="ctr"/>
            <a:endParaRPr lang="en-IN" sz="12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6FDCF6C-C127-4522-B7BF-72BEB67F338A}"/>
              </a:ext>
            </a:extLst>
          </p:cNvPr>
          <p:cNvSpPr/>
          <p:nvPr/>
        </p:nvSpPr>
        <p:spPr>
          <a:xfrm>
            <a:off x="3694851" y="5151927"/>
            <a:ext cx="24987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US" sz="12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Bosentan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 USP related compound </a:t>
            </a:r>
            <a:r>
              <a:rPr lang="en-IN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C</a:t>
            </a:r>
            <a:endParaRPr lang="en-IN" sz="1200" b="1" dirty="0">
              <a:solidFill>
                <a:srgbClr val="000000"/>
              </a:solidFill>
            </a:endParaRPr>
          </a:p>
          <a:p>
            <a:pPr algn="ctr" fontAlgn="ctr"/>
            <a:r>
              <a:rPr lang="en-IN" sz="1200" dirty="0"/>
              <a:t>Mol. Form. C</a:t>
            </a:r>
            <a:r>
              <a:rPr lang="en-IN" sz="1200" baseline="-25000" dirty="0"/>
              <a:t>25</a:t>
            </a:r>
            <a:r>
              <a:rPr lang="en-IN" sz="1200" dirty="0"/>
              <a:t>H</a:t>
            </a:r>
            <a:r>
              <a:rPr lang="en-IN" sz="1200" baseline="-25000" dirty="0"/>
              <a:t>25</a:t>
            </a:r>
            <a:r>
              <a:rPr lang="en-IN" sz="1200" dirty="0"/>
              <a:t>N</a:t>
            </a:r>
            <a:r>
              <a:rPr lang="en-IN" sz="1200" baseline="-25000" dirty="0"/>
              <a:t>5</a:t>
            </a:r>
            <a:r>
              <a:rPr lang="en-IN" sz="1200" dirty="0"/>
              <a:t>O</a:t>
            </a:r>
            <a:r>
              <a:rPr lang="en-IN" sz="1200" baseline="-25000" dirty="0"/>
              <a:t>5</a:t>
            </a:r>
            <a:r>
              <a:rPr lang="en-IN" sz="1200" dirty="0"/>
              <a:t>S</a:t>
            </a:r>
          </a:p>
          <a:p>
            <a:pPr algn="ctr" fontAlgn="ctr"/>
            <a:r>
              <a:rPr lang="en-IN" sz="1200" dirty="0"/>
              <a:t>Mol. Wt.: 1041.16</a:t>
            </a:r>
          </a:p>
          <a:p>
            <a:pPr algn="ctr" fontAlgn="ctr"/>
            <a:r>
              <a:rPr lang="en-IN" sz="1200" dirty="0"/>
              <a:t>CAS No. 1097263-60-9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6BBCBD2-33A7-4069-83FE-000A1103FD58}"/>
              </a:ext>
            </a:extLst>
          </p:cNvPr>
          <p:cNvSpPr/>
          <p:nvPr/>
        </p:nvSpPr>
        <p:spPr>
          <a:xfrm>
            <a:off x="6465924" y="5151927"/>
            <a:ext cx="24987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US" sz="12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Bosentan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 USP related compound E</a:t>
            </a:r>
            <a:endParaRPr lang="en-IN" sz="1200" b="1" dirty="0">
              <a:solidFill>
                <a:srgbClr val="000000"/>
              </a:solidFill>
            </a:endParaRPr>
          </a:p>
          <a:p>
            <a:pPr algn="ctr" fontAlgn="ctr"/>
            <a:r>
              <a:rPr lang="en-IN" sz="1200" dirty="0"/>
              <a:t>Mol. Form. C</a:t>
            </a:r>
            <a:r>
              <a:rPr lang="en-IN" sz="1200" baseline="-25000" dirty="0"/>
              <a:t>10</a:t>
            </a:r>
            <a:r>
              <a:rPr lang="en-IN" sz="1200" dirty="0"/>
              <a:t>H</a:t>
            </a:r>
            <a:r>
              <a:rPr lang="en-IN" sz="1200" baseline="-25000" dirty="0"/>
              <a:t>15</a:t>
            </a:r>
            <a:r>
              <a:rPr lang="en-IN" sz="1200" dirty="0"/>
              <a:t>NO</a:t>
            </a:r>
            <a:r>
              <a:rPr lang="en-IN" sz="1200" baseline="-25000" dirty="0"/>
              <a:t>5</a:t>
            </a:r>
            <a:r>
              <a:rPr lang="en-IN" sz="1200" dirty="0"/>
              <a:t>S</a:t>
            </a:r>
          </a:p>
          <a:p>
            <a:pPr algn="ctr" fontAlgn="ctr"/>
            <a:r>
              <a:rPr lang="en-IN" sz="1200" dirty="0"/>
              <a:t>Mol. Wt.: 213.3</a:t>
            </a:r>
          </a:p>
          <a:p>
            <a:pPr algn="ctr" fontAlgn="ctr"/>
            <a:r>
              <a:rPr lang="en-IN" sz="1200" dirty="0"/>
              <a:t>CAS No. 6292-59-7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82A745-9F86-42E3-87DD-243C01898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544" y="1435280"/>
            <a:ext cx="2281926" cy="12081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44CEF34-0D8B-4277-8CFB-B97ED33725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7826" y="1420500"/>
            <a:ext cx="2281926" cy="12081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0722AD-98C1-44F0-A3BE-B3663C3128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4451" y="1396686"/>
            <a:ext cx="2177492" cy="123200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22FCE5A-7F2D-49BD-9A07-8D467082F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5832" y="3806189"/>
            <a:ext cx="2281927" cy="13137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E81DF95-BFFA-46A5-AC1F-FF587D5600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5924" y="3806190"/>
            <a:ext cx="2281927" cy="1313777"/>
          </a:xfrm>
          <a:prstGeom prst="rect">
            <a:avLst/>
          </a:prstGeom>
        </p:spPr>
      </p:pic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5FAD63CA-AB35-432A-9F33-3EEDC3CBC5B3}"/>
              </a:ext>
            </a:extLst>
          </p:cNvPr>
          <p:cNvSpPr/>
          <p:nvPr/>
        </p:nvSpPr>
        <p:spPr>
          <a:xfrm>
            <a:off x="4800647" y="332897"/>
            <a:ext cx="2976283" cy="4622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BOSENTAN Impurities</a:t>
            </a:r>
            <a:endParaRPr lang="en-IN" sz="2400" b="1" dirty="0"/>
          </a:p>
        </p:txBody>
      </p:sp>
    </p:spTree>
    <p:extLst>
      <p:ext uri="{BB962C8B-B14F-4D97-AF65-F5344CB8AC3E}">
        <p14:creationId xmlns:p14="http://schemas.microsoft.com/office/powerpoint/2010/main" val="4238976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A826616-5038-4C16-B922-56C12287AF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744255"/>
              </p:ext>
            </p:extLst>
          </p:nvPr>
        </p:nvGraphicFramePr>
        <p:xfrm>
          <a:off x="2185826" y="1397851"/>
          <a:ext cx="2281926" cy="105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1926">
                  <a:extLst>
                    <a:ext uri="{9D8B030D-6E8A-4147-A177-3AD203B41FA5}">
                      <a16:colId xmlns:a16="http://schemas.microsoft.com/office/drawing/2014/main" val="779448174"/>
                    </a:ext>
                  </a:extLst>
                </a:gridCol>
              </a:tblGrid>
              <a:tr h="156996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Ciprofloxacin monohydrochloride monohydrate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46875"/>
                  </a:ext>
                </a:extLst>
              </a:tr>
              <a:tr h="1439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Mol. Form. C</a:t>
                      </a:r>
                      <a:r>
                        <a:rPr lang="pt-BR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  <a:r>
                        <a:rPr lang="pt-BR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FN</a:t>
                      </a:r>
                      <a:r>
                        <a:rPr lang="pt-BR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lang="pt-BR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.H</a:t>
                      </a:r>
                      <a:r>
                        <a:rPr lang="pt-BR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O.HCl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639387"/>
                  </a:ext>
                </a:extLst>
              </a:tr>
              <a:tr h="287827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Mol. Wt.: 385.8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CAS No. 86393-32-0</a:t>
                      </a:r>
                      <a:r>
                        <a:rPr lang="en-IN" sz="1100" dirty="0"/>
                        <a:t> 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945760"/>
                  </a:ext>
                </a:extLst>
              </a:tr>
              <a:tr h="16312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en-IN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343834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4ACEB20C-0DB1-4A4C-9700-1564DF1C7514}"/>
              </a:ext>
            </a:extLst>
          </p:cNvPr>
          <p:cNvSpPr/>
          <p:nvPr/>
        </p:nvSpPr>
        <p:spPr>
          <a:xfrm>
            <a:off x="7826913" y="1327682"/>
            <a:ext cx="24987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IN" sz="1200" b="1" dirty="0"/>
              <a:t>Ciprofloxacin EP Impurity B </a:t>
            </a:r>
            <a:endParaRPr lang="en-IN" sz="1200" b="1" dirty="0">
              <a:solidFill>
                <a:srgbClr val="000000"/>
              </a:solidFill>
            </a:endParaRPr>
          </a:p>
          <a:p>
            <a:pPr algn="ctr" fontAlgn="ctr"/>
            <a:r>
              <a:rPr lang="en-IN" sz="1200" dirty="0"/>
              <a:t>Mol. Form. C</a:t>
            </a:r>
            <a:r>
              <a:rPr lang="en-IN" sz="1200" baseline="-25000" dirty="0"/>
              <a:t>17</a:t>
            </a:r>
            <a:r>
              <a:rPr lang="en-IN" sz="1200" dirty="0"/>
              <a:t>H</a:t>
            </a:r>
            <a:r>
              <a:rPr lang="en-IN" sz="1200" baseline="-25000" dirty="0"/>
              <a:t>20</a:t>
            </a:r>
            <a:r>
              <a:rPr lang="en-IN" sz="1200" dirty="0"/>
              <a:t>ClFN</a:t>
            </a:r>
            <a:r>
              <a:rPr lang="en-IN" sz="1200" baseline="-25000" dirty="0"/>
              <a:t>3</a:t>
            </a:r>
            <a:r>
              <a:rPr lang="en-IN" sz="1200" dirty="0"/>
              <a:t>O</a:t>
            </a:r>
            <a:r>
              <a:rPr lang="en-IN" sz="1200" baseline="-25000" dirty="0"/>
              <a:t>3</a:t>
            </a:r>
            <a:endParaRPr lang="en-IN" sz="1200" dirty="0"/>
          </a:p>
          <a:p>
            <a:pPr algn="ctr" fontAlgn="ctr"/>
            <a:r>
              <a:rPr lang="en-IN" sz="1200" dirty="0"/>
              <a:t>Mol. Wt.: 349.81</a:t>
            </a:r>
          </a:p>
          <a:p>
            <a:pPr algn="ctr" fontAlgn="ctr"/>
            <a:r>
              <a:rPr lang="pt-BR" sz="1200" dirty="0"/>
              <a:t>CAS No. NA (HCl salt)                               </a:t>
            </a:r>
            <a:endParaRPr lang="en-IN" sz="1200" dirty="0"/>
          </a:p>
          <a:p>
            <a:pPr algn="ctr" fontAlgn="ctr"/>
            <a:endParaRPr lang="en-IN" sz="12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BB9C961-B803-46A4-BEEF-D76EF4A276EA}"/>
              </a:ext>
            </a:extLst>
          </p:cNvPr>
          <p:cNvSpPr/>
          <p:nvPr/>
        </p:nvSpPr>
        <p:spPr>
          <a:xfrm>
            <a:off x="4995424" y="1345653"/>
            <a:ext cx="24987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200" b="1" dirty="0"/>
              <a:t>Ciprofloxacin EP Impurity A </a:t>
            </a:r>
          </a:p>
          <a:p>
            <a:r>
              <a:rPr lang="en-IN" sz="1200" dirty="0"/>
              <a:t>Mol. Form. C</a:t>
            </a:r>
            <a:r>
              <a:rPr lang="en-IN" sz="1200" baseline="-25000" dirty="0"/>
              <a:t>13</a:t>
            </a:r>
            <a:r>
              <a:rPr lang="en-IN" sz="1200" dirty="0"/>
              <a:t>H</a:t>
            </a:r>
            <a:r>
              <a:rPr lang="en-IN" sz="1200" baseline="-25000" dirty="0"/>
              <a:t>9</a:t>
            </a:r>
            <a:r>
              <a:rPr lang="en-IN" sz="1200" dirty="0"/>
              <a:t>ClFNO</a:t>
            </a:r>
            <a:r>
              <a:rPr lang="en-IN" sz="1200" baseline="-25000" dirty="0"/>
              <a:t>3</a:t>
            </a:r>
            <a:endParaRPr lang="en-IN" sz="1200" dirty="0"/>
          </a:p>
          <a:p>
            <a:pPr algn="ctr" fontAlgn="ctr"/>
            <a:r>
              <a:rPr lang="en-IN" sz="1200" dirty="0"/>
              <a:t>Mol. Wt.: 281.67</a:t>
            </a:r>
          </a:p>
          <a:p>
            <a:pPr algn="ctr" fontAlgn="ctr"/>
            <a:r>
              <a:rPr lang="en-IN" sz="1200" dirty="0"/>
              <a:t>CAS No. 86393-33-1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6FDCF6C-C127-4522-B7BF-72BEB67F338A}"/>
              </a:ext>
            </a:extLst>
          </p:cNvPr>
          <p:cNvSpPr/>
          <p:nvPr/>
        </p:nvSpPr>
        <p:spPr>
          <a:xfrm>
            <a:off x="2077397" y="3581966"/>
            <a:ext cx="24987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IN" sz="1200" b="1" dirty="0"/>
              <a:t>Ciprofloxacin EP Impurity </a:t>
            </a:r>
            <a:r>
              <a:rPr lang="en-IN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C</a:t>
            </a:r>
            <a:endParaRPr lang="en-IN" sz="1200" b="1" dirty="0">
              <a:solidFill>
                <a:srgbClr val="000000"/>
              </a:solidFill>
            </a:endParaRPr>
          </a:p>
          <a:p>
            <a:pPr algn="ctr" fontAlgn="ctr"/>
            <a:r>
              <a:rPr lang="en-IN" sz="1200" dirty="0"/>
              <a:t>Mol. Form. C</a:t>
            </a:r>
            <a:r>
              <a:rPr lang="en-IN" sz="1200" baseline="-25000" dirty="0"/>
              <a:t>15</a:t>
            </a:r>
            <a:r>
              <a:rPr lang="en-IN" sz="1200" dirty="0"/>
              <a:t>H</a:t>
            </a:r>
            <a:r>
              <a:rPr lang="en-IN" sz="1200" baseline="-25000" dirty="0"/>
              <a:t>17</a:t>
            </a:r>
            <a:r>
              <a:rPr lang="en-IN" sz="1200" dirty="0"/>
              <a:t>ClFN</a:t>
            </a:r>
            <a:r>
              <a:rPr lang="en-IN" sz="1200" baseline="-25000" dirty="0"/>
              <a:t>3</a:t>
            </a:r>
            <a:r>
              <a:rPr lang="en-IN" sz="1200" dirty="0"/>
              <a:t>O</a:t>
            </a:r>
            <a:r>
              <a:rPr lang="en-IN" sz="1200" baseline="-25000" dirty="0"/>
              <a:t>3</a:t>
            </a:r>
            <a:endParaRPr lang="en-IN" sz="1200" dirty="0"/>
          </a:p>
          <a:p>
            <a:pPr algn="ctr" fontAlgn="ctr"/>
            <a:r>
              <a:rPr lang="en-IN" sz="1200" dirty="0"/>
              <a:t>Mol. Wt.: 341.77</a:t>
            </a:r>
          </a:p>
          <a:p>
            <a:pPr algn="ctr" fontAlgn="ctr"/>
            <a:r>
              <a:rPr lang="en-IN" sz="1200" dirty="0"/>
              <a:t>CAS No. </a:t>
            </a:r>
            <a:br>
              <a:rPr lang="en-IN" sz="1200" dirty="0"/>
            </a:br>
            <a:r>
              <a:rPr lang="en-IN" sz="1200" dirty="0"/>
              <a:t>528851-31-2 (HCl salt)                                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6BBCBD2-33A7-4069-83FE-000A1103FD58}"/>
              </a:ext>
            </a:extLst>
          </p:cNvPr>
          <p:cNvSpPr/>
          <p:nvPr/>
        </p:nvSpPr>
        <p:spPr>
          <a:xfrm>
            <a:off x="4947972" y="3564037"/>
            <a:ext cx="24987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IN" sz="1200" b="1" dirty="0"/>
              <a:t>Ciprofloxacin EP Impurity D</a:t>
            </a:r>
            <a:endParaRPr lang="en-IN" sz="1200" b="1" dirty="0">
              <a:solidFill>
                <a:srgbClr val="000000"/>
              </a:solidFill>
            </a:endParaRPr>
          </a:p>
          <a:p>
            <a:pPr algn="ctr" fontAlgn="ctr"/>
            <a:r>
              <a:rPr lang="en-IN" sz="1200" dirty="0"/>
              <a:t>Mol. Form. C</a:t>
            </a:r>
            <a:r>
              <a:rPr lang="en-IN" sz="1200" baseline="-25000" dirty="0"/>
              <a:t>17</a:t>
            </a:r>
            <a:r>
              <a:rPr lang="en-IN" sz="1200" dirty="0"/>
              <a:t>H</a:t>
            </a:r>
            <a:r>
              <a:rPr lang="en-IN" sz="1200" baseline="-25000" dirty="0"/>
              <a:t>18</a:t>
            </a:r>
            <a:r>
              <a:rPr lang="en-IN" sz="1200" dirty="0"/>
              <a:t>ClN</a:t>
            </a:r>
            <a:r>
              <a:rPr lang="en-IN" sz="1200" baseline="-25000" dirty="0"/>
              <a:t>3</a:t>
            </a:r>
            <a:r>
              <a:rPr lang="en-IN" sz="1200" dirty="0"/>
              <a:t>O</a:t>
            </a:r>
            <a:r>
              <a:rPr lang="en-IN" sz="1200" baseline="-25000" dirty="0"/>
              <a:t>3</a:t>
            </a:r>
            <a:endParaRPr lang="en-IN" sz="1200" dirty="0"/>
          </a:p>
          <a:p>
            <a:pPr algn="ctr" fontAlgn="ctr"/>
            <a:r>
              <a:rPr lang="en-IN" sz="1200" dirty="0"/>
              <a:t>Mol. Wt.: 347.8</a:t>
            </a:r>
          </a:p>
          <a:p>
            <a:pPr algn="ctr" fontAlgn="ctr"/>
            <a:r>
              <a:rPr lang="en-IN" sz="1200" dirty="0"/>
              <a:t>CAS No. </a:t>
            </a:r>
            <a:br>
              <a:rPr lang="en-IN" sz="1200" dirty="0"/>
            </a:br>
            <a:r>
              <a:rPr lang="en-IN" sz="1200" dirty="0"/>
              <a:t>133210-96-5                        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75C0FC-FFBD-4B57-97D7-CAAF115994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826" y="131535"/>
            <a:ext cx="2281926" cy="12320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C83AF1-DCD4-4FFD-B2AC-D9945AC56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7493" y="139942"/>
            <a:ext cx="2391492" cy="12235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58D321C-417D-4F53-BF42-67A21D90F1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5277" y="139942"/>
            <a:ext cx="2391491" cy="12235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5BF3F7-4DC8-42ED-80B9-4D30FC5611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5826" y="2270115"/>
            <a:ext cx="2281925" cy="13157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CB38935-0F82-41D4-8DDF-8F29669CE3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77494" y="2276730"/>
            <a:ext cx="2391492" cy="1299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92FF6E7-46AD-49E5-8BA0-22ADCAA070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95277" y="2270114"/>
            <a:ext cx="2391491" cy="12993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27A9AFB-3976-4F2E-834B-A8BBF570C18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77493" y="4651899"/>
            <a:ext cx="2391492" cy="1255832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2B352CAE-B6F0-45AB-8892-71879A85C17F}"/>
              </a:ext>
            </a:extLst>
          </p:cNvPr>
          <p:cNvSpPr/>
          <p:nvPr/>
        </p:nvSpPr>
        <p:spPr>
          <a:xfrm>
            <a:off x="7811964" y="3547275"/>
            <a:ext cx="24987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IN" sz="1200" b="1" dirty="0"/>
              <a:t>Ciprofloxacin EP Impurity 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E</a:t>
            </a:r>
            <a:endParaRPr lang="en-IN" sz="1200" b="1" dirty="0">
              <a:solidFill>
                <a:srgbClr val="000000"/>
              </a:solidFill>
            </a:endParaRPr>
          </a:p>
          <a:p>
            <a:pPr algn="ctr" fontAlgn="ctr"/>
            <a:r>
              <a:rPr lang="en-IN" sz="1200" dirty="0"/>
              <a:t>Mol. Form. C</a:t>
            </a:r>
            <a:r>
              <a:rPr lang="en-IN" sz="1200" baseline="-25000" dirty="0"/>
              <a:t>16</a:t>
            </a:r>
            <a:r>
              <a:rPr lang="en-IN" sz="1200" dirty="0"/>
              <a:t>H</a:t>
            </a:r>
            <a:r>
              <a:rPr lang="en-IN" sz="1200" baseline="-25000" dirty="0"/>
              <a:t>18</a:t>
            </a:r>
            <a:r>
              <a:rPr lang="en-IN" sz="1200" dirty="0"/>
              <a:t>FN</a:t>
            </a:r>
            <a:r>
              <a:rPr lang="en-IN" sz="1200" baseline="-25000" dirty="0"/>
              <a:t>3</a:t>
            </a:r>
            <a:r>
              <a:rPr lang="en-IN" sz="1200" dirty="0"/>
              <a:t>O</a:t>
            </a:r>
          </a:p>
          <a:p>
            <a:pPr algn="ctr" fontAlgn="ctr"/>
            <a:r>
              <a:rPr lang="en-IN" sz="1200" dirty="0"/>
              <a:t>Mol. Wt.: 287.33</a:t>
            </a:r>
          </a:p>
          <a:p>
            <a:pPr algn="ctr" fontAlgn="ctr"/>
            <a:r>
              <a:rPr lang="en-IN" sz="1200" dirty="0"/>
              <a:t>CAS No. </a:t>
            </a:r>
            <a:br>
              <a:rPr lang="en-IN" sz="1200" dirty="0"/>
            </a:br>
            <a:r>
              <a:rPr lang="en-IN" sz="1200" dirty="0"/>
              <a:t>105394-83-0                     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D71FB51-A20C-4FF3-AA1D-AC2038E2F8A7}"/>
              </a:ext>
            </a:extLst>
          </p:cNvPr>
          <p:cNvSpPr/>
          <p:nvPr/>
        </p:nvSpPr>
        <p:spPr>
          <a:xfrm>
            <a:off x="4909364" y="5871332"/>
            <a:ext cx="24987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IN" sz="1200" b="1" dirty="0"/>
              <a:t>Ciprofloxacin EP Impurity F</a:t>
            </a:r>
            <a:endParaRPr lang="en-IN" sz="1200" b="1" dirty="0">
              <a:solidFill>
                <a:srgbClr val="000000"/>
              </a:solidFill>
            </a:endParaRPr>
          </a:p>
          <a:p>
            <a:pPr algn="ctr" fontAlgn="ctr"/>
            <a:r>
              <a:rPr lang="en-IN" sz="1200" dirty="0"/>
              <a:t>Mol. Form. C</a:t>
            </a:r>
            <a:r>
              <a:rPr lang="en-IN" sz="1200" baseline="-25000" dirty="0"/>
              <a:t>17</a:t>
            </a:r>
            <a:r>
              <a:rPr lang="en-IN" sz="1200" dirty="0"/>
              <a:t>H</a:t>
            </a:r>
            <a:r>
              <a:rPr lang="en-IN" sz="1200" baseline="-25000" dirty="0"/>
              <a:t>19</a:t>
            </a:r>
            <a:r>
              <a:rPr lang="en-IN" sz="1200" dirty="0"/>
              <a:t>N</a:t>
            </a:r>
            <a:r>
              <a:rPr lang="en-IN" sz="1200" baseline="-25000" dirty="0"/>
              <a:t>3</a:t>
            </a:r>
            <a:r>
              <a:rPr lang="en-IN" sz="1200" dirty="0"/>
              <a:t>O</a:t>
            </a:r>
            <a:r>
              <a:rPr lang="en-IN" sz="1200" baseline="-25000" dirty="0"/>
              <a:t>4</a:t>
            </a:r>
            <a:r>
              <a:rPr lang="en-IN" sz="1200" dirty="0"/>
              <a:t>.HCl</a:t>
            </a:r>
          </a:p>
          <a:p>
            <a:pPr algn="ctr" fontAlgn="ctr"/>
            <a:r>
              <a:rPr lang="en-IN" sz="1200" dirty="0"/>
              <a:t>Mol. Wt.: 365.81</a:t>
            </a:r>
          </a:p>
          <a:p>
            <a:pPr algn="ctr" fontAlgn="ctr"/>
            <a:r>
              <a:rPr lang="en-IN" sz="1200" dirty="0"/>
              <a:t>CAS No. </a:t>
            </a:r>
            <a:br>
              <a:rPr lang="en-IN" sz="1200" dirty="0"/>
            </a:br>
            <a:r>
              <a:rPr lang="en-IN" sz="1200" dirty="0"/>
              <a:t>226903-07-7 (Free base)               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F18A43E4-B213-46C0-B6E6-C671A3DB482E}"/>
              </a:ext>
            </a:extLst>
          </p:cNvPr>
          <p:cNvSpPr/>
          <p:nvPr/>
        </p:nvSpPr>
        <p:spPr>
          <a:xfrm>
            <a:off x="1409747" y="5048714"/>
            <a:ext cx="2976283" cy="681469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CIPROFLOXACIN Impurities</a:t>
            </a:r>
            <a:endParaRPr lang="en-IN" sz="2400" b="1" dirty="0"/>
          </a:p>
        </p:txBody>
      </p:sp>
    </p:spTree>
    <p:extLst>
      <p:ext uri="{BB962C8B-B14F-4D97-AF65-F5344CB8AC3E}">
        <p14:creationId xmlns:p14="http://schemas.microsoft.com/office/powerpoint/2010/main" val="3217053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A826616-5038-4C16-B922-56C12287AF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2378245"/>
              </p:ext>
            </p:extLst>
          </p:nvPr>
        </p:nvGraphicFramePr>
        <p:xfrm>
          <a:off x="3598745" y="2930494"/>
          <a:ext cx="228192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1926">
                  <a:extLst>
                    <a:ext uri="{9D8B030D-6E8A-4147-A177-3AD203B41FA5}">
                      <a16:colId xmlns:a16="http://schemas.microsoft.com/office/drawing/2014/main" val="779448174"/>
                    </a:ext>
                  </a:extLst>
                </a:gridCol>
              </a:tblGrid>
              <a:tr h="156996">
                <a:tc>
                  <a:txBody>
                    <a:bodyPr/>
                    <a:lstStyle/>
                    <a:p>
                      <a:pPr algn="ctr"/>
                      <a:r>
                        <a:rPr lang="en-IN" sz="12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Clarithromycin</a:t>
                      </a:r>
                      <a:r>
                        <a:rPr lang="en-IN" sz="1200" dirty="0"/>
                        <a:t> </a:t>
                      </a: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46875"/>
                  </a:ext>
                </a:extLst>
              </a:tr>
              <a:tr h="143913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u="none" strike="noStrike" dirty="0">
                          <a:effectLst/>
                          <a:latin typeface="Calibri "/>
                        </a:rPr>
                        <a:t>Mol. Form. C</a:t>
                      </a:r>
                      <a:r>
                        <a:rPr lang="en-IN" sz="1200" u="none" strike="noStrike" baseline="-25000" dirty="0">
                          <a:effectLst/>
                          <a:latin typeface="Calibri "/>
                        </a:rPr>
                        <a:t>38</a:t>
                      </a:r>
                      <a:r>
                        <a:rPr lang="en-IN" sz="1200" u="none" strike="noStrike" dirty="0">
                          <a:effectLst/>
                          <a:latin typeface="Calibri "/>
                        </a:rPr>
                        <a:t>H</a:t>
                      </a:r>
                      <a:r>
                        <a:rPr lang="en-IN" sz="1200" u="none" strike="noStrike" baseline="-25000" dirty="0">
                          <a:effectLst/>
                          <a:latin typeface="Calibri "/>
                        </a:rPr>
                        <a:t>69</a:t>
                      </a:r>
                      <a:r>
                        <a:rPr lang="en-IN" sz="1200" u="none" strike="noStrike" dirty="0">
                          <a:effectLst/>
                          <a:latin typeface="Calibri "/>
                        </a:rPr>
                        <a:t>NO</a:t>
                      </a:r>
                      <a:r>
                        <a:rPr lang="en-IN" sz="1200" u="none" strike="noStrike" baseline="-25000" dirty="0">
                          <a:effectLst/>
                          <a:latin typeface="Calibri "/>
                        </a:rPr>
                        <a:t>13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 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639387"/>
                  </a:ext>
                </a:extLst>
              </a:tr>
              <a:tr h="287827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u="none" strike="noStrike" dirty="0">
                          <a:effectLst/>
                          <a:latin typeface="Calibri "/>
                        </a:rPr>
                        <a:t>Mol. Wt.: 747.95</a:t>
                      </a:r>
                    </a:p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C</a:t>
                      </a:r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"/>
                        </a:rPr>
                        <a:t>AS No. 81103-11-9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945760"/>
                  </a:ext>
                </a:extLst>
              </a:tr>
              <a:tr h="16312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en-IN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343834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3BB9C961-B803-46A4-BEEF-D76EF4A276EA}"/>
              </a:ext>
            </a:extLst>
          </p:cNvPr>
          <p:cNvSpPr/>
          <p:nvPr/>
        </p:nvSpPr>
        <p:spPr>
          <a:xfrm>
            <a:off x="6400979" y="2873164"/>
            <a:ext cx="24987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200" b="1" dirty="0"/>
              <a:t>Clarithromycin EP Impurity C </a:t>
            </a:r>
          </a:p>
          <a:p>
            <a:pPr algn="ctr"/>
            <a:r>
              <a:rPr lang="en-IN" sz="1200" dirty="0"/>
              <a:t>Mol. Form. C</a:t>
            </a:r>
            <a:r>
              <a:rPr lang="en-IN" sz="1200" baseline="-25000" dirty="0"/>
              <a:t>38</a:t>
            </a:r>
            <a:r>
              <a:rPr lang="en-IN" sz="1200" dirty="0"/>
              <a:t>H</a:t>
            </a:r>
            <a:r>
              <a:rPr lang="en-IN" sz="1200" baseline="-25000" dirty="0"/>
              <a:t>70</a:t>
            </a:r>
            <a:r>
              <a:rPr lang="en-IN" sz="1200" dirty="0"/>
              <a:t>NO</a:t>
            </a:r>
            <a:r>
              <a:rPr lang="en-IN" sz="1200" baseline="-25000" dirty="0"/>
              <a:t>13</a:t>
            </a:r>
            <a:endParaRPr lang="en-IN" sz="1200" dirty="0"/>
          </a:p>
          <a:p>
            <a:pPr algn="ctr" fontAlgn="ctr"/>
            <a:r>
              <a:rPr lang="en-IN" sz="1200" dirty="0"/>
              <a:t>Mol. Wt.: 762.97</a:t>
            </a:r>
          </a:p>
          <a:p>
            <a:pPr algn="ctr" fontAlgn="ctr"/>
            <a:r>
              <a:rPr lang="pt-BR" sz="1200" dirty="0"/>
              <a:t>CAS No. 127253-06-9 ((E)-Isomer), 103450-87-9 (E/Z Mixture)</a:t>
            </a:r>
            <a:endParaRPr lang="en-IN" sz="12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6FDCF6C-C127-4522-B7BF-72BEB67F338A}"/>
              </a:ext>
            </a:extLst>
          </p:cNvPr>
          <p:cNvSpPr/>
          <p:nvPr/>
        </p:nvSpPr>
        <p:spPr>
          <a:xfrm>
            <a:off x="3468882" y="5800840"/>
            <a:ext cx="24987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IN" sz="1200" b="1" dirty="0"/>
              <a:t>Clarithromycin EP Impurity D</a:t>
            </a:r>
            <a:endParaRPr lang="en-IN" sz="1200" b="1" dirty="0">
              <a:solidFill>
                <a:srgbClr val="000000"/>
              </a:solidFill>
            </a:endParaRPr>
          </a:p>
          <a:p>
            <a:pPr algn="ctr" fontAlgn="ctr"/>
            <a:r>
              <a:rPr lang="en-IN" sz="1200" dirty="0"/>
              <a:t>Mol. Form. C</a:t>
            </a:r>
            <a:r>
              <a:rPr lang="en-IN" sz="1200" baseline="-25000" dirty="0"/>
              <a:t>37</a:t>
            </a:r>
            <a:r>
              <a:rPr lang="en-IN" sz="1200" dirty="0"/>
              <a:t>H</a:t>
            </a:r>
            <a:r>
              <a:rPr lang="en-IN" sz="1200" baseline="-25000" dirty="0"/>
              <a:t>67</a:t>
            </a:r>
            <a:r>
              <a:rPr lang="en-IN" sz="1200" dirty="0"/>
              <a:t>NO</a:t>
            </a:r>
            <a:r>
              <a:rPr lang="en-IN" sz="1200" baseline="-25000" dirty="0"/>
              <a:t>13</a:t>
            </a:r>
            <a:endParaRPr lang="en-IN" sz="1200" dirty="0"/>
          </a:p>
          <a:p>
            <a:pPr algn="ctr" fontAlgn="ctr"/>
            <a:r>
              <a:rPr lang="en-IN" sz="1200" dirty="0"/>
              <a:t>Mol. Wt.: 733.93</a:t>
            </a:r>
          </a:p>
          <a:p>
            <a:pPr algn="ctr" fontAlgn="ctr"/>
            <a:r>
              <a:rPr lang="en-IN" sz="1200" dirty="0"/>
              <a:t>CAS No. 101666-68-6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6BBCBD2-33A7-4069-83FE-000A1103FD58}"/>
              </a:ext>
            </a:extLst>
          </p:cNvPr>
          <p:cNvSpPr/>
          <p:nvPr/>
        </p:nvSpPr>
        <p:spPr>
          <a:xfrm>
            <a:off x="6429779" y="5800839"/>
            <a:ext cx="24987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IN" sz="1200" b="1" dirty="0"/>
              <a:t>Clarithromycin EP Impurity H</a:t>
            </a:r>
            <a:endParaRPr lang="en-IN" sz="1200" b="1" dirty="0">
              <a:solidFill>
                <a:srgbClr val="000000"/>
              </a:solidFill>
            </a:endParaRPr>
          </a:p>
          <a:p>
            <a:pPr algn="ctr" fontAlgn="ctr"/>
            <a:r>
              <a:rPr lang="en-IN" sz="1200" dirty="0"/>
              <a:t>Mol. Form. C</a:t>
            </a:r>
            <a:r>
              <a:rPr lang="en-IN" sz="1200" baseline="-25000" dirty="0"/>
              <a:t>38</a:t>
            </a:r>
            <a:r>
              <a:rPr lang="en-IN" sz="1200" dirty="0"/>
              <a:t>H</a:t>
            </a:r>
            <a:r>
              <a:rPr lang="en-IN" sz="1200" baseline="-25000" dirty="0"/>
              <a:t>67</a:t>
            </a:r>
            <a:r>
              <a:rPr lang="en-IN" sz="1200" dirty="0"/>
              <a:t>NO</a:t>
            </a:r>
            <a:r>
              <a:rPr lang="en-IN" sz="1200" baseline="-25000" dirty="0"/>
              <a:t>14</a:t>
            </a:r>
            <a:endParaRPr lang="en-IN" sz="1200" dirty="0"/>
          </a:p>
          <a:p>
            <a:pPr algn="ctr" fontAlgn="ctr"/>
            <a:r>
              <a:rPr lang="en-IN" sz="1200" dirty="0"/>
              <a:t>Mol. Wt.: 761.94</a:t>
            </a:r>
          </a:p>
          <a:p>
            <a:pPr algn="ctr" fontAlgn="ctr"/>
            <a:r>
              <a:rPr lang="en-IN" sz="1200" dirty="0"/>
              <a:t>CAS No. 127140-69-6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3AAD5E6-DB04-4453-9DFF-0241158F1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1752" y="1158733"/>
            <a:ext cx="2498782" cy="16785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14532A-98E2-4E01-900F-053E6E5345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779" y="1185441"/>
            <a:ext cx="2373562" cy="16785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0CC3F4-37D0-4F8A-AF69-4D8EFB8140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1752" y="4098553"/>
            <a:ext cx="2455912" cy="16666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4A5A582-2E48-4FA7-A386-97181A0255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779" y="4080185"/>
            <a:ext cx="2373562" cy="1678571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AB76875E-15F4-4E9F-B818-599AAD9D89CC}"/>
              </a:ext>
            </a:extLst>
          </p:cNvPr>
          <p:cNvSpPr/>
          <p:nvPr/>
        </p:nvSpPr>
        <p:spPr>
          <a:xfrm>
            <a:off x="4122083" y="175398"/>
            <a:ext cx="4097992" cy="693417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CLARITHROMYCIN Impurities</a:t>
            </a:r>
            <a:endParaRPr lang="en-IN" sz="2400" b="1" dirty="0"/>
          </a:p>
        </p:txBody>
      </p:sp>
    </p:spTree>
    <p:extLst>
      <p:ext uri="{BB962C8B-B14F-4D97-AF65-F5344CB8AC3E}">
        <p14:creationId xmlns:p14="http://schemas.microsoft.com/office/powerpoint/2010/main" val="165015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4062</TotalTime>
  <Words>604</Words>
  <Application>Microsoft Office PowerPoint</Application>
  <PresentationFormat>Widescreen</PresentationFormat>
  <Paragraphs>118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</vt:lpstr>
      <vt:lpstr>Calibri Light</vt:lpstr>
      <vt:lpstr>Office Theme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Impurity Profiling                             Carpe Diem Laboratories pvt  ltd</dc:title>
  <dc:creator>Anay Ekbote</dc:creator>
  <cp:lastModifiedBy>Admin</cp:lastModifiedBy>
  <cp:revision>258</cp:revision>
  <cp:lastPrinted>2024-02-26T04:22:27Z</cp:lastPrinted>
  <dcterms:created xsi:type="dcterms:W3CDTF">2022-01-09T07:38:45Z</dcterms:created>
  <dcterms:modified xsi:type="dcterms:W3CDTF">2025-05-13T06:32:40Z</dcterms:modified>
</cp:coreProperties>
</file>