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activeX/activeX1.xml" ContentType="application/vnd.ms-office.activeX+xml"/>
  <Override PartName="/ppt/tags/tag1.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7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32991D-5B85-465F-82FB-FB9DCC244920}" type="datetimeFigureOut">
              <a:rPr lang="en-US" smtClean="0"/>
              <a:t>8/24/2012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66A6B1-728B-4FF6-80EE-78D23E7AF2EC}" type="slidenum">
              <a:rPr lang="en-US" smtClean="0"/>
              <a:t>‹#›</a:t>
            </a:fld>
            <a:endParaRPr lang="en-US"/>
          </a:p>
        </p:txBody>
      </p:sp>
    </p:spTree>
    <p:extLst>
      <p:ext uri="{BB962C8B-B14F-4D97-AF65-F5344CB8AC3E}">
        <p14:creationId xmlns:p14="http://schemas.microsoft.com/office/powerpoint/2010/main" val="1736979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noTextEdit="1"/>
          </p:cNvSpPr>
          <p:nvPr>
            <p:ph type="sldImg"/>
          </p:nvPr>
        </p:nvSpPr>
        <p:spPr>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noTextEdit="1"/>
          </p:cNvSpPr>
          <p:nvPr>
            <p:ph type="sldImg"/>
          </p:nvPr>
        </p:nvSpPr>
        <p:spPr>
          <a:ln/>
        </p:spPr>
      </p:sp>
      <p:sp>
        <p:nvSpPr>
          <p:cNvPr id="64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noTextEdit="1"/>
          </p:cNvSpPr>
          <p:nvPr>
            <p:ph type="sldImg"/>
          </p:nvPr>
        </p:nvSpPr>
        <p:spPr>
          <a:ln/>
        </p:spPr>
      </p:sp>
      <p:sp>
        <p:nvSpPr>
          <p:cNvPr id="655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noTextEdit="1"/>
          </p:cNvSpPr>
          <p:nvPr>
            <p:ph type="sldImg"/>
          </p:nvPr>
        </p:nvSpPr>
        <p:spPr>
          <a:ln/>
        </p:spPr>
      </p:sp>
      <p:sp>
        <p:nvSpPr>
          <p:cNvPr id="665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noTextEdit="1"/>
          </p:cNvSpPr>
          <p:nvPr>
            <p:ph type="sldImg"/>
          </p:nvPr>
        </p:nvSpPr>
        <p:spPr>
          <a:ln/>
        </p:spPr>
      </p:sp>
      <p:sp>
        <p:nvSpPr>
          <p:cNvPr id="675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noTextEdit="1"/>
          </p:cNvSpPr>
          <p:nvPr>
            <p:ph type="sldImg"/>
          </p:nvPr>
        </p:nvSpPr>
        <p:spPr>
          <a:ln/>
        </p:spPr>
      </p:sp>
      <p:sp>
        <p:nvSpPr>
          <p:cNvPr id="686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noTextEdit="1"/>
          </p:cNvSpPr>
          <p:nvPr>
            <p:ph type="sldImg"/>
          </p:nvPr>
        </p:nvSpPr>
        <p:spPr>
          <a:ln/>
        </p:spPr>
      </p:sp>
      <p:sp>
        <p:nvSpPr>
          <p:cNvPr id="696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noTextEdit="1"/>
          </p:cNvSpPr>
          <p:nvPr>
            <p:ph type="sldImg"/>
          </p:nvPr>
        </p:nvSpPr>
        <p:spPr>
          <a:ln/>
        </p:spPr>
      </p:sp>
      <p:sp>
        <p:nvSpPr>
          <p:cNvPr id="706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noTextEdit="1"/>
          </p:cNvSpPr>
          <p:nvPr>
            <p:ph type="sldImg"/>
          </p:nvPr>
        </p:nvSpPr>
        <p:spPr>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noTextEdit="1"/>
          </p:cNvSpPr>
          <p:nvPr>
            <p:ph type="sldImg"/>
          </p:nvPr>
        </p:nvSpPr>
        <p:spPr>
          <a:ln/>
        </p:spPr>
      </p:sp>
      <p:sp>
        <p:nvSpPr>
          <p:cNvPr id="727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noTextEdit="1"/>
          </p:cNvSpPr>
          <p:nvPr>
            <p:ph type="sldImg"/>
          </p:nvPr>
        </p:nvSpPr>
        <p:spPr>
          <a:ln/>
        </p:spPr>
      </p:sp>
      <p:sp>
        <p:nvSpPr>
          <p:cNvPr id="737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noTextEdit="1"/>
          </p:cNvSpPr>
          <p:nvPr>
            <p:ph type="sldImg"/>
          </p:nvPr>
        </p:nvSpPr>
        <p:spPr>
          <a:ln/>
        </p:spPr>
      </p:sp>
      <p:sp>
        <p:nvSpPr>
          <p:cNvPr id="604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E182EF-B296-4270-A8B9-D2C2C1A78B6E}" type="datetimeFigureOut">
              <a:rPr lang="en-US" smtClean="0"/>
              <a:t>8/24/2012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311062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182EF-B296-4270-A8B9-D2C2C1A78B6E}" type="datetimeFigureOut">
              <a:rPr lang="en-US" smtClean="0"/>
              <a:t>8/24/2012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2612372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182EF-B296-4270-A8B9-D2C2C1A78B6E}" type="datetimeFigureOut">
              <a:rPr lang="en-US" smtClean="0"/>
              <a:t>8/24/2012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324677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182EF-B296-4270-A8B9-D2C2C1A78B6E}" type="datetimeFigureOut">
              <a:rPr lang="en-US" smtClean="0"/>
              <a:t>8/24/2012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411446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E182EF-B296-4270-A8B9-D2C2C1A78B6E}" type="datetimeFigureOut">
              <a:rPr lang="en-US" smtClean="0"/>
              <a:t>8/24/2012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3346712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E182EF-B296-4270-A8B9-D2C2C1A78B6E}" type="datetimeFigureOut">
              <a:rPr lang="en-US" smtClean="0"/>
              <a:t>8/24/2012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23915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E182EF-B296-4270-A8B9-D2C2C1A78B6E}" type="datetimeFigureOut">
              <a:rPr lang="en-US" smtClean="0"/>
              <a:t>8/24/2012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3698455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E182EF-B296-4270-A8B9-D2C2C1A78B6E}" type="datetimeFigureOut">
              <a:rPr lang="en-US" smtClean="0"/>
              <a:t>8/24/2012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758445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E182EF-B296-4270-A8B9-D2C2C1A78B6E}" type="datetimeFigureOut">
              <a:rPr lang="en-US" smtClean="0"/>
              <a:t>8/24/2012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3422472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182EF-B296-4270-A8B9-D2C2C1A78B6E}" type="datetimeFigureOut">
              <a:rPr lang="en-US" smtClean="0"/>
              <a:t>8/24/2012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2291181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182EF-B296-4270-A8B9-D2C2C1A78B6E}" type="datetimeFigureOut">
              <a:rPr lang="en-US" smtClean="0"/>
              <a:t>8/24/2012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905930-77F2-4A9A-A424-9D25E998189C}" type="slidenum">
              <a:rPr lang="en-US" smtClean="0"/>
              <a:t>‹#›</a:t>
            </a:fld>
            <a:endParaRPr lang="en-US"/>
          </a:p>
        </p:txBody>
      </p:sp>
    </p:spTree>
    <p:extLst>
      <p:ext uri="{BB962C8B-B14F-4D97-AF65-F5344CB8AC3E}">
        <p14:creationId xmlns:p14="http://schemas.microsoft.com/office/powerpoint/2010/main" val="538203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182EF-B296-4270-A8B9-D2C2C1A78B6E}" type="datetimeFigureOut">
              <a:rPr lang="en-US" smtClean="0"/>
              <a:t>8/24/2012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905930-77F2-4A9A-A424-9D25E998189C}" type="slidenum">
              <a:rPr lang="en-US" smtClean="0"/>
              <a:t>‹#›</a:t>
            </a:fld>
            <a:endParaRPr lang="en-US"/>
          </a:p>
        </p:txBody>
      </p:sp>
    </p:spTree>
    <p:extLst>
      <p:ext uri="{BB962C8B-B14F-4D97-AF65-F5344CB8AC3E}">
        <p14:creationId xmlns:p14="http://schemas.microsoft.com/office/powerpoint/2010/main" val="1753003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17.png"/><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EC0650C-094B-4AD1-958F-E2B95D0AF7E3}" type="slidenum">
              <a:rPr lang="en-US" sz="1400" smtClean="0"/>
              <a:pPr eaLnBrk="1" hangingPunct="1"/>
              <a:t>1</a:t>
            </a:fld>
            <a:endParaRPr lang="en-US" sz="1400" smtClean="0"/>
          </a:p>
        </p:txBody>
      </p:sp>
      <p:sp>
        <p:nvSpPr>
          <p:cNvPr id="78850" name="Rectangle 2"/>
          <p:cNvSpPr>
            <a:spLocks noGrp="1" noChangeArrowheads="1"/>
          </p:cNvSpPr>
          <p:nvPr>
            <p:ph type="title"/>
          </p:nvPr>
        </p:nvSpPr>
        <p:spPr>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Chemical Reactions</a:t>
            </a:r>
          </a:p>
        </p:txBody>
      </p:sp>
      <p:sp>
        <p:nvSpPr>
          <p:cNvPr id="20484" name="Text Box 3"/>
          <p:cNvSpPr txBox="1">
            <a:spLocks noChangeArrowheads="1"/>
          </p:cNvSpPr>
          <p:nvPr/>
        </p:nvSpPr>
        <p:spPr bwMode="auto">
          <a:xfrm>
            <a:off x="746125" y="2098675"/>
            <a:ext cx="77120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solidFill>
                  <a:schemeClr val="accent2"/>
                </a:solidFill>
              </a:rPr>
              <a:t>Chemical reactions</a:t>
            </a:r>
            <a:r>
              <a:rPr lang="en-US"/>
              <a:t> occur when chemical bonds form or break among atoms, ions, or molecules</a:t>
            </a:r>
          </a:p>
        </p:txBody>
      </p:sp>
      <p:sp>
        <p:nvSpPr>
          <p:cNvPr id="20485" name="Text Box 4"/>
          <p:cNvSpPr txBox="1">
            <a:spLocks noChangeArrowheads="1"/>
          </p:cNvSpPr>
          <p:nvPr/>
        </p:nvSpPr>
        <p:spPr bwMode="auto">
          <a:xfrm>
            <a:off x="762000" y="3276600"/>
            <a:ext cx="7620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solidFill>
                  <a:schemeClr val="accent2"/>
                </a:solidFill>
              </a:rPr>
              <a:t>Reactants</a:t>
            </a:r>
            <a:r>
              <a:rPr lang="en-US"/>
              <a:t> are the starting materials of the reaction - the atoms, ions, or molecules</a:t>
            </a:r>
          </a:p>
        </p:txBody>
      </p:sp>
      <p:sp>
        <p:nvSpPr>
          <p:cNvPr id="20486" name="Text Box 5"/>
          <p:cNvSpPr txBox="1">
            <a:spLocks noChangeArrowheads="1"/>
          </p:cNvSpPr>
          <p:nvPr/>
        </p:nvSpPr>
        <p:spPr bwMode="auto">
          <a:xfrm>
            <a:off x="762000" y="4343400"/>
            <a:ext cx="77882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solidFill>
                  <a:schemeClr val="accent2"/>
                </a:solidFill>
              </a:rPr>
              <a:t>Products</a:t>
            </a:r>
            <a:r>
              <a:rPr lang="en-US"/>
              <a:t> are substances formed at the end of the chemical reaction</a:t>
            </a:r>
          </a:p>
        </p:txBody>
      </p:sp>
      <p:sp>
        <p:nvSpPr>
          <p:cNvPr id="20487" name="Text Box 6"/>
          <p:cNvSpPr txBox="1">
            <a:spLocks noChangeArrowheads="1"/>
          </p:cNvSpPr>
          <p:nvPr/>
        </p:nvSpPr>
        <p:spPr bwMode="auto">
          <a:xfrm>
            <a:off x="2895600" y="5410200"/>
            <a:ext cx="2625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t>NaCl  </a:t>
            </a:r>
            <a:r>
              <a:rPr lang="en-US" b="1">
                <a:latin typeface="Wingdings 3" pitchFamily="18" charset="2"/>
              </a:rPr>
              <a:t>’</a:t>
            </a:r>
            <a:r>
              <a:rPr lang="en-US" b="1"/>
              <a:t>  Na</a:t>
            </a:r>
            <a:r>
              <a:rPr lang="en-US" b="1" baseline="30000"/>
              <a:t>+</a:t>
            </a:r>
            <a:r>
              <a:rPr lang="en-US" b="1"/>
              <a:t> + Cl</a:t>
            </a:r>
            <a:r>
              <a:rPr lang="en-US" b="1" baseline="30000"/>
              <a:t>-</a:t>
            </a:r>
          </a:p>
        </p:txBody>
      </p:sp>
      <p:sp>
        <p:nvSpPr>
          <p:cNvPr id="20488" name="Text Box 7"/>
          <p:cNvSpPr txBox="1">
            <a:spLocks noChangeArrowheads="1"/>
          </p:cNvSpPr>
          <p:nvPr/>
        </p:nvSpPr>
        <p:spPr bwMode="auto">
          <a:xfrm>
            <a:off x="2819400" y="5943600"/>
            <a:ext cx="1060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800" b="1"/>
              <a:t>Reactant</a:t>
            </a:r>
          </a:p>
        </p:txBody>
      </p:sp>
      <p:sp>
        <p:nvSpPr>
          <p:cNvPr id="20489" name="Text Box 8"/>
          <p:cNvSpPr txBox="1">
            <a:spLocks noChangeArrowheads="1"/>
          </p:cNvSpPr>
          <p:nvPr/>
        </p:nvSpPr>
        <p:spPr bwMode="auto">
          <a:xfrm>
            <a:off x="4267200" y="5943600"/>
            <a:ext cx="1060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800" b="1"/>
              <a:t>Products</a:t>
            </a:r>
          </a:p>
        </p:txBody>
      </p:sp>
    </p:spTree>
    <p:extLst>
      <p:ext uri="{BB962C8B-B14F-4D97-AF65-F5344CB8AC3E}">
        <p14:creationId xmlns:p14="http://schemas.microsoft.com/office/powerpoint/2010/main" val="32116070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8DF32A9-0EE2-401A-8B9B-6885FCD48A23}" type="slidenum">
              <a:rPr lang="en-US" sz="1400" smtClean="0"/>
              <a:pPr eaLnBrk="1" hangingPunct="1"/>
              <a:t>10</a:t>
            </a:fld>
            <a:endParaRPr lang="en-US" sz="1400" smtClean="0"/>
          </a:p>
        </p:txBody>
      </p:sp>
      <p:sp>
        <p:nvSpPr>
          <p:cNvPr id="103426" name="Rectangle 2"/>
          <p:cNvSpPr>
            <a:spLocks noGrp="1" noChangeArrowheads="1"/>
          </p:cNvSpPr>
          <p:nvPr>
            <p:ph type="title"/>
          </p:nvPr>
        </p:nvSpPr>
        <p:spPr>
          <a:xfrm>
            <a:off x="685800" y="304800"/>
            <a:ext cx="7772400" cy="1447800"/>
          </a:xfrm>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Organic Substances</a:t>
            </a:r>
            <a:br>
              <a:rPr lang="en-US" b="1" smtClean="0"/>
            </a:br>
            <a:r>
              <a:rPr lang="en-US" b="1" smtClean="0"/>
              <a:t>Carbohydrates</a:t>
            </a:r>
          </a:p>
        </p:txBody>
      </p:sp>
      <p:sp>
        <p:nvSpPr>
          <p:cNvPr id="28676" name="Text Box 3"/>
          <p:cNvSpPr txBox="1">
            <a:spLocks noChangeArrowheads="1"/>
          </p:cNvSpPr>
          <p:nvPr/>
        </p:nvSpPr>
        <p:spPr bwMode="auto">
          <a:xfrm>
            <a:off x="990600" y="2209800"/>
            <a:ext cx="3165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b="1"/>
              <a:t> </a:t>
            </a:r>
            <a:r>
              <a:rPr lang="en-US"/>
              <a:t>Provide energy to cells</a:t>
            </a:r>
          </a:p>
        </p:txBody>
      </p:sp>
      <p:sp>
        <p:nvSpPr>
          <p:cNvPr id="28677" name="Text Box 4"/>
          <p:cNvSpPr txBox="1">
            <a:spLocks noChangeArrowheads="1"/>
          </p:cNvSpPr>
          <p:nvPr/>
        </p:nvSpPr>
        <p:spPr bwMode="auto">
          <a:xfrm>
            <a:off x="990600" y="2667000"/>
            <a:ext cx="5210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a:t> Supply materials to build cell structures</a:t>
            </a:r>
          </a:p>
        </p:txBody>
      </p:sp>
      <p:sp>
        <p:nvSpPr>
          <p:cNvPr id="28678" name="Text Box 5"/>
          <p:cNvSpPr txBox="1">
            <a:spLocks noChangeArrowheads="1"/>
          </p:cNvSpPr>
          <p:nvPr/>
        </p:nvSpPr>
        <p:spPr bwMode="auto">
          <a:xfrm>
            <a:off x="990600" y="3124200"/>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a:t> Water-soluble</a:t>
            </a:r>
          </a:p>
        </p:txBody>
      </p:sp>
      <p:sp>
        <p:nvSpPr>
          <p:cNvPr id="28679" name="Text Box 6"/>
          <p:cNvSpPr txBox="1">
            <a:spLocks noChangeArrowheads="1"/>
          </p:cNvSpPr>
          <p:nvPr/>
        </p:nvSpPr>
        <p:spPr bwMode="auto">
          <a:xfrm>
            <a:off x="533400" y="3505200"/>
            <a:ext cx="5638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lvl="1" eaLnBrk="1" hangingPunct="1">
              <a:buClr>
                <a:schemeClr val="accent2"/>
              </a:buClr>
              <a:buFontTx/>
              <a:buChar char="•"/>
            </a:pPr>
            <a:r>
              <a:rPr lang="en-US"/>
              <a:t> Contain C, H, and O</a:t>
            </a:r>
          </a:p>
          <a:p>
            <a:pPr eaLnBrk="1" hangingPunct="1"/>
            <a:endParaRPr lang="en-US"/>
          </a:p>
        </p:txBody>
      </p:sp>
      <p:sp>
        <p:nvSpPr>
          <p:cNvPr id="28680" name="Text Box 7"/>
          <p:cNvSpPr txBox="1">
            <a:spLocks noChangeArrowheads="1"/>
          </p:cNvSpPr>
          <p:nvPr/>
        </p:nvSpPr>
        <p:spPr bwMode="auto">
          <a:xfrm>
            <a:off x="533400" y="3886200"/>
            <a:ext cx="55292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lvl="1" eaLnBrk="1" hangingPunct="1">
              <a:buClr>
                <a:schemeClr val="accent2"/>
              </a:buClr>
              <a:buFontTx/>
              <a:buChar char="•"/>
            </a:pPr>
            <a:r>
              <a:rPr lang="en-US" b="1"/>
              <a:t> </a:t>
            </a:r>
            <a:r>
              <a:rPr lang="en-US"/>
              <a:t>Ratio of H to O close to 2:1 (C</a:t>
            </a:r>
            <a:r>
              <a:rPr lang="en-US" baseline="-25000"/>
              <a:t>6</a:t>
            </a:r>
            <a:r>
              <a:rPr lang="en-US"/>
              <a:t>H</a:t>
            </a:r>
            <a:r>
              <a:rPr lang="en-US" baseline="-25000"/>
              <a:t>12</a:t>
            </a:r>
            <a:r>
              <a:rPr lang="en-US"/>
              <a:t>O</a:t>
            </a:r>
            <a:r>
              <a:rPr lang="en-US" baseline="-25000"/>
              <a:t>6</a:t>
            </a:r>
            <a:r>
              <a:rPr lang="en-US"/>
              <a:t>)</a:t>
            </a:r>
          </a:p>
          <a:p>
            <a:pPr eaLnBrk="1" hangingPunct="1"/>
            <a:endParaRPr lang="en-US"/>
          </a:p>
        </p:txBody>
      </p:sp>
      <p:sp>
        <p:nvSpPr>
          <p:cNvPr id="28681" name="Text Box 8"/>
          <p:cNvSpPr txBox="1">
            <a:spLocks noChangeArrowheads="1"/>
          </p:cNvSpPr>
          <p:nvPr/>
        </p:nvSpPr>
        <p:spPr bwMode="auto">
          <a:xfrm>
            <a:off x="990600" y="4267200"/>
            <a:ext cx="61118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a:t> Monosaccharides – glucose, fructose</a:t>
            </a:r>
          </a:p>
          <a:p>
            <a:pPr eaLnBrk="1" hangingPunct="1">
              <a:buClr>
                <a:schemeClr val="accent2"/>
              </a:buClr>
              <a:buFontTx/>
              <a:buChar char="•"/>
            </a:pPr>
            <a:r>
              <a:rPr lang="en-US"/>
              <a:t> Disaccharides – sucrose, lactose</a:t>
            </a:r>
          </a:p>
          <a:p>
            <a:pPr eaLnBrk="1" hangingPunct="1">
              <a:buClr>
                <a:schemeClr val="accent2"/>
              </a:buClr>
              <a:buFontTx/>
              <a:buChar char="•"/>
            </a:pPr>
            <a:r>
              <a:rPr lang="en-US"/>
              <a:t> Polysaccharides – glycogen, cellulose</a:t>
            </a:r>
          </a:p>
        </p:txBody>
      </p:sp>
    </p:spTree>
    <p:extLst>
      <p:ext uri="{BB962C8B-B14F-4D97-AF65-F5344CB8AC3E}">
        <p14:creationId xmlns:p14="http://schemas.microsoft.com/office/powerpoint/2010/main" val="42739711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19A673A-B14B-44E1-A8BB-F6778A2317C2}" type="slidenum">
              <a:rPr lang="en-US" sz="1400" smtClean="0"/>
              <a:pPr eaLnBrk="1" hangingPunct="1"/>
              <a:t>11</a:t>
            </a:fld>
            <a:endParaRPr lang="en-US" sz="1400" smtClean="0"/>
          </a:p>
        </p:txBody>
      </p:sp>
      <p:sp>
        <p:nvSpPr>
          <p:cNvPr id="104450" name="Rectangle 2"/>
          <p:cNvSpPr>
            <a:spLocks noGrp="1" noChangeArrowheads="1"/>
          </p:cNvSpPr>
          <p:nvPr>
            <p:ph type="title"/>
          </p:nvPr>
        </p:nvSpPr>
        <p:spPr>
          <a:xfrm>
            <a:off x="685800" y="609600"/>
            <a:ext cx="7772400" cy="1371600"/>
          </a:xfrm>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Organic Substances</a:t>
            </a:r>
            <a:br>
              <a:rPr lang="en-US" b="1" smtClean="0"/>
            </a:br>
            <a:r>
              <a:rPr lang="en-US" b="1" smtClean="0"/>
              <a:t>Carbohydrates</a:t>
            </a:r>
          </a:p>
        </p:txBody>
      </p:sp>
      <p:pic>
        <p:nvPicPr>
          <p:cNvPr id="29700" name="Picture 7" descr="N:\Scan\Graphics-Department Server\Job Folder\Powerpoint-Work\Powerpoint-MH_DCM-Text Art Edit\SHIER-Text Edit\Processed files\Chapter 02\JPEG\Base art-Upsize art\steped&amp;split\shi25707_0211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552700"/>
            <a:ext cx="1601788" cy="285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Rectangle 14"/>
          <p:cNvSpPr>
            <a:spLocks noChangeArrowheads="1"/>
          </p:cNvSpPr>
          <p:nvPr/>
        </p:nvSpPr>
        <p:spPr bwMode="auto">
          <a:xfrm>
            <a:off x="180975" y="5640388"/>
            <a:ext cx="2405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(a) Some glucose molecules</a:t>
            </a:r>
          </a:p>
          <a:p>
            <a:r>
              <a:rPr lang="en-US" sz="1400" b="1">
                <a:solidFill>
                  <a:srgbClr val="000000"/>
                </a:solidFill>
                <a:latin typeface="Arial" pitchFamily="34" charset="0"/>
                <a:cs typeface="Arial" pitchFamily="34" charset="0"/>
              </a:rPr>
              <a:t>     (C</a:t>
            </a:r>
            <a:r>
              <a:rPr lang="en-US" sz="1400" b="1" baseline="30000">
                <a:solidFill>
                  <a:srgbClr val="000000"/>
                </a:solidFill>
                <a:latin typeface="Arial" pitchFamily="34" charset="0"/>
                <a:cs typeface="Arial" pitchFamily="34" charset="0"/>
              </a:rPr>
              <a:t>6</a:t>
            </a:r>
            <a:r>
              <a:rPr lang="en-US" sz="1400" b="1">
                <a:solidFill>
                  <a:srgbClr val="000000"/>
                </a:solidFill>
                <a:latin typeface="Arial" pitchFamily="34" charset="0"/>
                <a:cs typeface="Arial" pitchFamily="34" charset="0"/>
              </a:rPr>
              <a:t>H</a:t>
            </a:r>
            <a:r>
              <a:rPr lang="en-US" sz="1400" b="1" baseline="30000">
                <a:solidFill>
                  <a:srgbClr val="000000"/>
                </a:solidFill>
                <a:latin typeface="Arial" pitchFamily="34" charset="0"/>
                <a:cs typeface="Arial" pitchFamily="34" charset="0"/>
              </a:rPr>
              <a:t>12</a:t>
            </a:r>
            <a:r>
              <a:rPr lang="en-US" sz="1400" b="1">
                <a:solidFill>
                  <a:srgbClr val="000000"/>
                </a:solidFill>
                <a:latin typeface="Arial" pitchFamily="34" charset="0"/>
                <a:cs typeface="Arial" pitchFamily="34" charset="0"/>
              </a:rPr>
              <a:t>O</a:t>
            </a:r>
            <a:r>
              <a:rPr lang="en-US" sz="1400" b="1" baseline="30000">
                <a:solidFill>
                  <a:srgbClr val="000000"/>
                </a:solidFill>
                <a:latin typeface="Arial" pitchFamily="34" charset="0"/>
                <a:cs typeface="Arial" pitchFamily="34" charset="0"/>
              </a:rPr>
              <a:t>6</a:t>
            </a:r>
            <a:r>
              <a:rPr lang="en-US" sz="1400" b="1">
                <a:solidFill>
                  <a:srgbClr val="000000"/>
                </a:solidFill>
                <a:latin typeface="Arial" pitchFamily="34" charset="0"/>
                <a:cs typeface="Arial" pitchFamily="34" charset="0"/>
              </a:rPr>
              <a:t>) have a straight</a:t>
            </a:r>
          </a:p>
          <a:p>
            <a:r>
              <a:rPr lang="en-US" sz="1400" b="1">
                <a:solidFill>
                  <a:srgbClr val="000000"/>
                </a:solidFill>
                <a:latin typeface="Arial" pitchFamily="34" charset="0"/>
                <a:cs typeface="Arial" pitchFamily="34" charset="0"/>
              </a:rPr>
              <a:t>     chain of carbon atoms.</a:t>
            </a:r>
          </a:p>
        </p:txBody>
      </p:sp>
      <p:sp>
        <p:nvSpPr>
          <p:cNvPr id="29702" name="Rectangle 23"/>
          <p:cNvSpPr>
            <a:spLocks noChangeArrowheads="1"/>
          </p:cNvSpPr>
          <p:nvPr/>
        </p:nvSpPr>
        <p:spPr bwMode="auto">
          <a:xfrm>
            <a:off x="1041400" y="3160713"/>
            <a:ext cx="223838"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C</a:t>
            </a:r>
            <a:endParaRPr lang="en-US"/>
          </a:p>
        </p:txBody>
      </p:sp>
      <p:sp>
        <p:nvSpPr>
          <p:cNvPr id="29703" name="Rectangle 24"/>
          <p:cNvSpPr>
            <a:spLocks noChangeArrowheads="1"/>
          </p:cNvSpPr>
          <p:nvPr/>
        </p:nvSpPr>
        <p:spPr bwMode="auto">
          <a:xfrm>
            <a:off x="1027113" y="2700338"/>
            <a:ext cx="223837"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C</a:t>
            </a:r>
            <a:endParaRPr lang="en-US"/>
          </a:p>
        </p:txBody>
      </p:sp>
      <p:sp>
        <p:nvSpPr>
          <p:cNvPr id="29704" name="Rectangle 25"/>
          <p:cNvSpPr>
            <a:spLocks noChangeArrowheads="1"/>
          </p:cNvSpPr>
          <p:nvPr/>
        </p:nvSpPr>
        <p:spPr bwMode="auto">
          <a:xfrm>
            <a:off x="1027113" y="3595688"/>
            <a:ext cx="223837"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C</a:t>
            </a:r>
            <a:endParaRPr lang="en-US"/>
          </a:p>
        </p:txBody>
      </p:sp>
      <p:sp>
        <p:nvSpPr>
          <p:cNvPr id="29705" name="Rectangle 26"/>
          <p:cNvSpPr>
            <a:spLocks noChangeArrowheads="1"/>
          </p:cNvSpPr>
          <p:nvPr/>
        </p:nvSpPr>
        <p:spPr bwMode="auto">
          <a:xfrm>
            <a:off x="1041400" y="4035425"/>
            <a:ext cx="22383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C</a:t>
            </a:r>
            <a:endParaRPr lang="en-US"/>
          </a:p>
        </p:txBody>
      </p:sp>
      <p:sp>
        <p:nvSpPr>
          <p:cNvPr id="29706" name="Rectangle 27"/>
          <p:cNvSpPr>
            <a:spLocks noChangeArrowheads="1"/>
          </p:cNvSpPr>
          <p:nvPr/>
        </p:nvSpPr>
        <p:spPr bwMode="auto">
          <a:xfrm>
            <a:off x="1055688" y="4462463"/>
            <a:ext cx="223837"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C</a:t>
            </a:r>
            <a:endParaRPr lang="en-US"/>
          </a:p>
        </p:txBody>
      </p:sp>
      <p:sp>
        <p:nvSpPr>
          <p:cNvPr id="29707" name="Rectangle 28"/>
          <p:cNvSpPr>
            <a:spLocks noChangeArrowheads="1"/>
          </p:cNvSpPr>
          <p:nvPr/>
        </p:nvSpPr>
        <p:spPr bwMode="auto">
          <a:xfrm>
            <a:off x="1041400" y="4930775"/>
            <a:ext cx="22383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C</a:t>
            </a:r>
            <a:endParaRPr lang="en-US"/>
          </a:p>
        </p:txBody>
      </p:sp>
      <p:sp>
        <p:nvSpPr>
          <p:cNvPr id="29708" name="Rectangle 29"/>
          <p:cNvSpPr>
            <a:spLocks noChangeArrowheads="1"/>
          </p:cNvSpPr>
          <p:nvPr/>
        </p:nvSpPr>
        <p:spPr bwMode="auto">
          <a:xfrm>
            <a:off x="1041400" y="5349875"/>
            <a:ext cx="22383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09" name="Rectangle 30"/>
          <p:cNvSpPr>
            <a:spLocks noChangeArrowheads="1"/>
          </p:cNvSpPr>
          <p:nvPr/>
        </p:nvSpPr>
        <p:spPr bwMode="auto">
          <a:xfrm>
            <a:off x="1474788" y="3160713"/>
            <a:ext cx="230187"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O</a:t>
            </a:r>
            <a:endParaRPr lang="en-US"/>
          </a:p>
        </p:txBody>
      </p:sp>
      <p:sp>
        <p:nvSpPr>
          <p:cNvPr id="29710" name="Rectangle 31"/>
          <p:cNvSpPr>
            <a:spLocks noChangeArrowheads="1"/>
          </p:cNvSpPr>
          <p:nvPr/>
        </p:nvSpPr>
        <p:spPr bwMode="auto">
          <a:xfrm>
            <a:off x="1466850" y="3595688"/>
            <a:ext cx="223838"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11" name="Rectangle 32"/>
          <p:cNvSpPr>
            <a:spLocks noChangeArrowheads="1"/>
          </p:cNvSpPr>
          <p:nvPr/>
        </p:nvSpPr>
        <p:spPr bwMode="auto">
          <a:xfrm>
            <a:off x="1474788" y="4029075"/>
            <a:ext cx="230187"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O</a:t>
            </a:r>
            <a:endParaRPr lang="en-US"/>
          </a:p>
        </p:txBody>
      </p:sp>
      <p:sp>
        <p:nvSpPr>
          <p:cNvPr id="29712" name="Rectangle 33"/>
          <p:cNvSpPr>
            <a:spLocks noChangeArrowheads="1"/>
          </p:cNvSpPr>
          <p:nvPr/>
        </p:nvSpPr>
        <p:spPr bwMode="auto">
          <a:xfrm>
            <a:off x="1489075" y="4462463"/>
            <a:ext cx="230188"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O</a:t>
            </a:r>
            <a:endParaRPr lang="en-US"/>
          </a:p>
        </p:txBody>
      </p:sp>
      <p:sp>
        <p:nvSpPr>
          <p:cNvPr id="29713" name="Rectangle 34"/>
          <p:cNvSpPr>
            <a:spLocks noChangeArrowheads="1"/>
          </p:cNvSpPr>
          <p:nvPr/>
        </p:nvSpPr>
        <p:spPr bwMode="auto">
          <a:xfrm>
            <a:off x="1474788" y="4924425"/>
            <a:ext cx="230187"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O</a:t>
            </a:r>
            <a:endParaRPr lang="en-US"/>
          </a:p>
        </p:txBody>
      </p:sp>
      <p:sp>
        <p:nvSpPr>
          <p:cNvPr id="29714" name="Rectangle 35"/>
          <p:cNvSpPr>
            <a:spLocks noChangeArrowheads="1"/>
          </p:cNvSpPr>
          <p:nvPr/>
        </p:nvSpPr>
        <p:spPr bwMode="auto">
          <a:xfrm>
            <a:off x="1908175" y="3160713"/>
            <a:ext cx="223838"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15" name="Rectangle 36"/>
          <p:cNvSpPr>
            <a:spLocks noChangeArrowheads="1"/>
          </p:cNvSpPr>
          <p:nvPr/>
        </p:nvSpPr>
        <p:spPr bwMode="auto">
          <a:xfrm>
            <a:off x="614363" y="3160713"/>
            <a:ext cx="223837"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16" name="Rectangle 37"/>
          <p:cNvSpPr>
            <a:spLocks noChangeArrowheads="1"/>
          </p:cNvSpPr>
          <p:nvPr/>
        </p:nvSpPr>
        <p:spPr bwMode="auto">
          <a:xfrm>
            <a:off x="593725" y="3595688"/>
            <a:ext cx="230188"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O</a:t>
            </a:r>
            <a:endParaRPr lang="en-US"/>
          </a:p>
        </p:txBody>
      </p:sp>
      <p:sp>
        <p:nvSpPr>
          <p:cNvPr id="29717" name="Rectangle 38"/>
          <p:cNvSpPr>
            <a:spLocks noChangeArrowheads="1"/>
          </p:cNvSpPr>
          <p:nvPr/>
        </p:nvSpPr>
        <p:spPr bwMode="auto">
          <a:xfrm>
            <a:off x="153988" y="3595688"/>
            <a:ext cx="223837"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18" name="Rectangle 39"/>
          <p:cNvSpPr>
            <a:spLocks noChangeArrowheads="1"/>
          </p:cNvSpPr>
          <p:nvPr/>
        </p:nvSpPr>
        <p:spPr bwMode="auto">
          <a:xfrm>
            <a:off x="614363" y="4029075"/>
            <a:ext cx="223837"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19" name="Rectangle 40"/>
          <p:cNvSpPr>
            <a:spLocks noChangeArrowheads="1"/>
          </p:cNvSpPr>
          <p:nvPr/>
        </p:nvSpPr>
        <p:spPr bwMode="auto">
          <a:xfrm>
            <a:off x="628650" y="4462463"/>
            <a:ext cx="223838"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20" name="Rectangle 41"/>
          <p:cNvSpPr>
            <a:spLocks noChangeArrowheads="1"/>
          </p:cNvSpPr>
          <p:nvPr/>
        </p:nvSpPr>
        <p:spPr bwMode="auto">
          <a:xfrm>
            <a:off x="614363" y="4924425"/>
            <a:ext cx="223837"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21" name="Rectangle 42"/>
          <p:cNvSpPr>
            <a:spLocks noChangeArrowheads="1"/>
          </p:cNvSpPr>
          <p:nvPr/>
        </p:nvSpPr>
        <p:spPr bwMode="auto">
          <a:xfrm>
            <a:off x="701675" y="2395538"/>
            <a:ext cx="223838"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22" name="Rectangle 43"/>
          <p:cNvSpPr>
            <a:spLocks noChangeArrowheads="1"/>
          </p:cNvSpPr>
          <p:nvPr/>
        </p:nvSpPr>
        <p:spPr bwMode="auto">
          <a:xfrm>
            <a:off x="1358900" y="2409825"/>
            <a:ext cx="23018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O</a:t>
            </a:r>
            <a:endParaRPr lang="en-US"/>
          </a:p>
        </p:txBody>
      </p:sp>
      <p:sp>
        <p:nvSpPr>
          <p:cNvPr id="29723" name="Rectangle 44"/>
          <p:cNvSpPr>
            <a:spLocks noChangeArrowheads="1"/>
          </p:cNvSpPr>
          <p:nvPr/>
        </p:nvSpPr>
        <p:spPr bwMode="auto">
          <a:xfrm>
            <a:off x="1908175" y="4029075"/>
            <a:ext cx="22383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24" name="Rectangle 45"/>
          <p:cNvSpPr>
            <a:spLocks noChangeArrowheads="1"/>
          </p:cNvSpPr>
          <p:nvPr/>
        </p:nvSpPr>
        <p:spPr bwMode="auto">
          <a:xfrm>
            <a:off x="1922463" y="4462463"/>
            <a:ext cx="223837"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sp>
        <p:nvSpPr>
          <p:cNvPr id="29725" name="Rectangle 46"/>
          <p:cNvSpPr>
            <a:spLocks noChangeArrowheads="1"/>
          </p:cNvSpPr>
          <p:nvPr/>
        </p:nvSpPr>
        <p:spPr bwMode="auto">
          <a:xfrm>
            <a:off x="1908175" y="4924425"/>
            <a:ext cx="22383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b="1">
                <a:solidFill>
                  <a:srgbClr val="000000"/>
                </a:solidFill>
                <a:latin typeface="Arial" pitchFamily="34" charset="0"/>
              </a:rPr>
              <a:t>H</a:t>
            </a:r>
            <a:endParaRPr lang="en-US"/>
          </a:p>
        </p:txBody>
      </p:sp>
      <p:pic>
        <p:nvPicPr>
          <p:cNvPr id="29726" name="Picture 4" descr="shi25707_0211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4825" y="3532188"/>
            <a:ext cx="2225675" cy="197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7" name="Rectangle 51"/>
          <p:cNvSpPr>
            <a:spLocks noChangeArrowheads="1"/>
          </p:cNvSpPr>
          <p:nvPr/>
        </p:nvSpPr>
        <p:spPr bwMode="auto">
          <a:xfrm>
            <a:off x="3722688" y="3313113"/>
            <a:ext cx="1301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28" name="Rectangle 52"/>
          <p:cNvSpPr>
            <a:spLocks noChangeArrowheads="1"/>
          </p:cNvSpPr>
          <p:nvPr/>
        </p:nvSpPr>
        <p:spPr bwMode="auto">
          <a:xfrm>
            <a:off x="3722688" y="3700463"/>
            <a:ext cx="1301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C</a:t>
            </a:r>
            <a:endParaRPr lang="en-US">
              <a:latin typeface="Arial" pitchFamily="34" charset="0"/>
              <a:cs typeface="Arial" pitchFamily="34" charset="0"/>
            </a:endParaRPr>
          </a:p>
        </p:txBody>
      </p:sp>
      <p:sp>
        <p:nvSpPr>
          <p:cNvPr id="29729" name="Rectangle 53"/>
          <p:cNvSpPr>
            <a:spLocks noChangeArrowheads="1"/>
          </p:cNvSpPr>
          <p:nvPr/>
        </p:nvSpPr>
        <p:spPr bwMode="auto">
          <a:xfrm>
            <a:off x="3736975" y="4418013"/>
            <a:ext cx="12858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30" name="Rectangle 54"/>
          <p:cNvSpPr>
            <a:spLocks noChangeArrowheads="1"/>
          </p:cNvSpPr>
          <p:nvPr/>
        </p:nvSpPr>
        <p:spPr bwMode="auto">
          <a:xfrm>
            <a:off x="4114800" y="3700463"/>
            <a:ext cx="1397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O</a:t>
            </a:r>
            <a:endParaRPr lang="en-US">
              <a:latin typeface="Arial" pitchFamily="34" charset="0"/>
              <a:cs typeface="Arial" pitchFamily="34" charset="0"/>
            </a:endParaRPr>
          </a:p>
        </p:txBody>
      </p:sp>
      <p:sp>
        <p:nvSpPr>
          <p:cNvPr id="29731" name="Rectangle 55"/>
          <p:cNvSpPr>
            <a:spLocks noChangeArrowheads="1"/>
          </p:cNvSpPr>
          <p:nvPr/>
        </p:nvSpPr>
        <p:spPr bwMode="auto">
          <a:xfrm>
            <a:off x="3730625" y="4657725"/>
            <a:ext cx="1397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O</a:t>
            </a:r>
            <a:endParaRPr lang="en-US">
              <a:latin typeface="Arial" pitchFamily="34" charset="0"/>
              <a:cs typeface="Arial" pitchFamily="34" charset="0"/>
            </a:endParaRPr>
          </a:p>
        </p:txBody>
      </p:sp>
      <p:sp>
        <p:nvSpPr>
          <p:cNvPr id="29732" name="Rectangle 56"/>
          <p:cNvSpPr>
            <a:spLocks noChangeArrowheads="1"/>
          </p:cNvSpPr>
          <p:nvPr/>
        </p:nvSpPr>
        <p:spPr bwMode="auto">
          <a:xfrm>
            <a:off x="4454525" y="4638675"/>
            <a:ext cx="12858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33" name="Rectangle 57"/>
          <p:cNvSpPr>
            <a:spLocks noChangeArrowheads="1"/>
          </p:cNvSpPr>
          <p:nvPr/>
        </p:nvSpPr>
        <p:spPr bwMode="auto">
          <a:xfrm>
            <a:off x="4938713" y="4230688"/>
            <a:ext cx="1285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34" name="Rectangle 58"/>
          <p:cNvSpPr>
            <a:spLocks noChangeArrowheads="1"/>
          </p:cNvSpPr>
          <p:nvPr/>
        </p:nvSpPr>
        <p:spPr bwMode="auto">
          <a:xfrm>
            <a:off x="4941888" y="4852988"/>
            <a:ext cx="13811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O</a:t>
            </a:r>
            <a:endParaRPr lang="en-US">
              <a:latin typeface="Arial" pitchFamily="34" charset="0"/>
              <a:cs typeface="Arial" pitchFamily="34" charset="0"/>
            </a:endParaRPr>
          </a:p>
        </p:txBody>
      </p:sp>
      <p:sp>
        <p:nvSpPr>
          <p:cNvPr id="29735" name="Rectangle 59"/>
          <p:cNvSpPr>
            <a:spLocks noChangeArrowheads="1"/>
          </p:cNvSpPr>
          <p:nvPr/>
        </p:nvSpPr>
        <p:spPr bwMode="auto">
          <a:xfrm>
            <a:off x="4121150" y="4638675"/>
            <a:ext cx="1301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36" name="Freeform 60"/>
          <p:cNvSpPr>
            <a:spLocks/>
          </p:cNvSpPr>
          <p:nvPr/>
        </p:nvSpPr>
        <p:spPr bwMode="auto">
          <a:xfrm>
            <a:off x="2906713" y="4887913"/>
            <a:ext cx="100012" cy="130175"/>
          </a:xfrm>
          <a:custGeom>
            <a:avLst/>
            <a:gdLst>
              <a:gd name="T0" fmla="*/ 2147483647 w 63"/>
              <a:gd name="T1" fmla="*/ 2147483647 h 82"/>
              <a:gd name="T2" fmla="*/ 2147483647 w 63"/>
              <a:gd name="T3" fmla="*/ 2147483647 h 82"/>
              <a:gd name="T4" fmla="*/ 2147483647 w 63"/>
              <a:gd name="T5" fmla="*/ 2147483647 h 82"/>
              <a:gd name="T6" fmla="*/ 2147483647 w 63"/>
              <a:gd name="T7" fmla="*/ 2147483647 h 82"/>
              <a:gd name="T8" fmla="*/ 0 w 63"/>
              <a:gd name="T9" fmla="*/ 2147483647 h 82"/>
              <a:gd name="T10" fmla="*/ 0 w 63"/>
              <a:gd name="T11" fmla="*/ 0 h 82"/>
              <a:gd name="T12" fmla="*/ 2147483647 w 63"/>
              <a:gd name="T13" fmla="*/ 0 h 82"/>
              <a:gd name="T14" fmla="*/ 2147483647 w 63"/>
              <a:gd name="T15" fmla="*/ 2147483647 h 82"/>
              <a:gd name="T16" fmla="*/ 2147483647 w 63"/>
              <a:gd name="T17" fmla="*/ 2147483647 h 82"/>
              <a:gd name="T18" fmla="*/ 2147483647 w 63"/>
              <a:gd name="T19" fmla="*/ 0 h 82"/>
              <a:gd name="T20" fmla="*/ 2147483647 w 63"/>
              <a:gd name="T21" fmla="*/ 0 h 82"/>
              <a:gd name="T22" fmla="*/ 2147483647 w 63"/>
              <a:gd name="T23" fmla="*/ 2147483647 h 82"/>
              <a:gd name="T24" fmla="*/ 2147483647 w 63"/>
              <a:gd name="T25" fmla="*/ 2147483647 h 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
              <a:gd name="T40" fmla="*/ 0 h 82"/>
              <a:gd name="T41" fmla="*/ 63 w 63"/>
              <a:gd name="T42" fmla="*/ 82 h 8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 h="82">
                <a:moveTo>
                  <a:pt x="43" y="82"/>
                </a:moveTo>
                <a:lnTo>
                  <a:pt x="43" y="43"/>
                </a:lnTo>
                <a:lnTo>
                  <a:pt x="12" y="43"/>
                </a:lnTo>
                <a:lnTo>
                  <a:pt x="12" y="82"/>
                </a:lnTo>
                <a:lnTo>
                  <a:pt x="0" y="82"/>
                </a:lnTo>
                <a:lnTo>
                  <a:pt x="0" y="0"/>
                </a:lnTo>
                <a:lnTo>
                  <a:pt x="12" y="0"/>
                </a:lnTo>
                <a:lnTo>
                  <a:pt x="12" y="27"/>
                </a:lnTo>
                <a:lnTo>
                  <a:pt x="43" y="27"/>
                </a:lnTo>
                <a:lnTo>
                  <a:pt x="43" y="0"/>
                </a:lnTo>
                <a:lnTo>
                  <a:pt x="63" y="0"/>
                </a:lnTo>
                <a:lnTo>
                  <a:pt x="63" y="82"/>
                </a:lnTo>
                <a:lnTo>
                  <a:pt x="43"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737" name="Rectangle 61"/>
          <p:cNvSpPr>
            <a:spLocks noChangeArrowheads="1"/>
          </p:cNvSpPr>
          <p:nvPr/>
        </p:nvSpPr>
        <p:spPr bwMode="auto">
          <a:xfrm>
            <a:off x="4486275" y="5384800"/>
            <a:ext cx="1397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O</a:t>
            </a:r>
            <a:endParaRPr lang="en-US">
              <a:latin typeface="Arial" pitchFamily="34" charset="0"/>
              <a:cs typeface="Arial" pitchFamily="34" charset="0"/>
            </a:endParaRPr>
          </a:p>
        </p:txBody>
      </p:sp>
      <p:sp>
        <p:nvSpPr>
          <p:cNvPr id="29738" name="Rectangle 62"/>
          <p:cNvSpPr>
            <a:spLocks noChangeArrowheads="1"/>
          </p:cNvSpPr>
          <p:nvPr/>
        </p:nvSpPr>
        <p:spPr bwMode="auto">
          <a:xfrm>
            <a:off x="4819650" y="5380038"/>
            <a:ext cx="1301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39" name="Rectangle 63"/>
          <p:cNvSpPr>
            <a:spLocks noChangeArrowheads="1"/>
          </p:cNvSpPr>
          <p:nvPr/>
        </p:nvSpPr>
        <p:spPr bwMode="auto">
          <a:xfrm>
            <a:off x="5283200" y="4846638"/>
            <a:ext cx="12858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40" name="Rectangle 64"/>
          <p:cNvSpPr>
            <a:spLocks noChangeArrowheads="1"/>
          </p:cNvSpPr>
          <p:nvPr/>
        </p:nvSpPr>
        <p:spPr bwMode="auto">
          <a:xfrm>
            <a:off x="3338513" y="3700463"/>
            <a:ext cx="1301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41" name="Rectangle 65"/>
          <p:cNvSpPr>
            <a:spLocks noChangeArrowheads="1"/>
          </p:cNvSpPr>
          <p:nvPr/>
        </p:nvSpPr>
        <p:spPr bwMode="auto">
          <a:xfrm>
            <a:off x="4489450" y="3700463"/>
            <a:ext cx="1301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42" name="Rectangle 66"/>
          <p:cNvSpPr>
            <a:spLocks noChangeArrowheads="1"/>
          </p:cNvSpPr>
          <p:nvPr/>
        </p:nvSpPr>
        <p:spPr bwMode="auto">
          <a:xfrm>
            <a:off x="3440113" y="4543425"/>
            <a:ext cx="128587"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C</a:t>
            </a:r>
            <a:endParaRPr lang="en-US">
              <a:latin typeface="Arial" pitchFamily="34" charset="0"/>
              <a:cs typeface="Arial" pitchFamily="34" charset="0"/>
            </a:endParaRPr>
          </a:p>
        </p:txBody>
      </p:sp>
      <p:sp>
        <p:nvSpPr>
          <p:cNvPr id="29743" name="Rectangle 67"/>
          <p:cNvSpPr>
            <a:spLocks noChangeArrowheads="1"/>
          </p:cNvSpPr>
          <p:nvPr/>
        </p:nvSpPr>
        <p:spPr bwMode="auto">
          <a:xfrm>
            <a:off x="3248025" y="4846638"/>
            <a:ext cx="138113"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O</a:t>
            </a:r>
            <a:endParaRPr lang="en-US">
              <a:latin typeface="Arial" pitchFamily="34" charset="0"/>
              <a:cs typeface="Arial" pitchFamily="34" charset="0"/>
            </a:endParaRPr>
          </a:p>
        </p:txBody>
      </p:sp>
      <p:sp>
        <p:nvSpPr>
          <p:cNvPr id="29744" name="Rectangle 68"/>
          <p:cNvSpPr>
            <a:spLocks noChangeArrowheads="1"/>
          </p:cNvSpPr>
          <p:nvPr/>
        </p:nvSpPr>
        <p:spPr bwMode="auto">
          <a:xfrm>
            <a:off x="3244850" y="4195763"/>
            <a:ext cx="12858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45" name="Rectangle 69"/>
          <p:cNvSpPr>
            <a:spLocks noChangeArrowheads="1"/>
          </p:cNvSpPr>
          <p:nvPr/>
        </p:nvSpPr>
        <p:spPr bwMode="auto">
          <a:xfrm>
            <a:off x="4730750" y="4552950"/>
            <a:ext cx="12858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C</a:t>
            </a:r>
            <a:endParaRPr lang="en-US">
              <a:latin typeface="Arial" pitchFamily="34" charset="0"/>
              <a:cs typeface="Arial" pitchFamily="34" charset="0"/>
            </a:endParaRPr>
          </a:p>
        </p:txBody>
      </p:sp>
      <p:sp>
        <p:nvSpPr>
          <p:cNvPr id="29746" name="Rectangle 70"/>
          <p:cNvSpPr>
            <a:spLocks noChangeArrowheads="1"/>
          </p:cNvSpPr>
          <p:nvPr/>
        </p:nvSpPr>
        <p:spPr bwMode="auto">
          <a:xfrm>
            <a:off x="3727450" y="5022850"/>
            <a:ext cx="12858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C</a:t>
            </a:r>
            <a:endParaRPr lang="en-US">
              <a:latin typeface="Arial" pitchFamily="34" charset="0"/>
              <a:cs typeface="Arial" pitchFamily="34" charset="0"/>
            </a:endParaRPr>
          </a:p>
        </p:txBody>
      </p:sp>
      <p:sp>
        <p:nvSpPr>
          <p:cNvPr id="29747" name="Rectangle 71"/>
          <p:cNvSpPr>
            <a:spLocks noChangeArrowheads="1"/>
          </p:cNvSpPr>
          <p:nvPr/>
        </p:nvSpPr>
        <p:spPr bwMode="auto">
          <a:xfrm>
            <a:off x="4454525" y="5027613"/>
            <a:ext cx="12858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C</a:t>
            </a:r>
            <a:endParaRPr lang="en-US">
              <a:latin typeface="Arial" pitchFamily="34" charset="0"/>
              <a:cs typeface="Arial" pitchFamily="34" charset="0"/>
            </a:endParaRPr>
          </a:p>
        </p:txBody>
      </p:sp>
      <p:sp>
        <p:nvSpPr>
          <p:cNvPr id="29748" name="Rectangle 72"/>
          <p:cNvSpPr>
            <a:spLocks noChangeArrowheads="1"/>
          </p:cNvSpPr>
          <p:nvPr/>
        </p:nvSpPr>
        <p:spPr bwMode="auto">
          <a:xfrm>
            <a:off x="4449763" y="4046538"/>
            <a:ext cx="1397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O</a:t>
            </a:r>
            <a:endParaRPr lang="en-US">
              <a:latin typeface="Arial" pitchFamily="34" charset="0"/>
              <a:cs typeface="Arial" pitchFamily="34" charset="0"/>
            </a:endParaRPr>
          </a:p>
        </p:txBody>
      </p:sp>
      <p:sp>
        <p:nvSpPr>
          <p:cNvPr id="29749" name="Rectangle 73"/>
          <p:cNvSpPr>
            <a:spLocks noChangeArrowheads="1"/>
          </p:cNvSpPr>
          <p:nvPr/>
        </p:nvSpPr>
        <p:spPr bwMode="auto">
          <a:xfrm>
            <a:off x="3716338" y="4075113"/>
            <a:ext cx="1285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C</a:t>
            </a:r>
            <a:endParaRPr lang="en-US">
              <a:latin typeface="Arial" pitchFamily="34" charset="0"/>
              <a:cs typeface="Arial" pitchFamily="34" charset="0"/>
            </a:endParaRPr>
          </a:p>
        </p:txBody>
      </p:sp>
      <p:sp>
        <p:nvSpPr>
          <p:cNvPr id="29750" name="Rectangle 74"/>
          <p:cNvSpPr>
            <a:spLocks noChangeArrowheads="1"/>
          </p:cNvSpPr>
          <p:nvPr/>
        </p:nvSpPr>
        <p:spPr bwMode="auto">
          <a:xfrm>
            <a:off x="3736975" y="5384800"/>
            <a:ext cx="12858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H</a:t>
            </a:r>
            <a:endParaRPr lang="en-US">
              <a:latin typeface="Arial" pitchFamily="34" charset="0"/>
              <a:cs typeface="Arial" pitchFamily="34" charset="0"/>
            </a:endParaRPr>
          </a:p>
        </p:txBody>
      </p:sp>
      <p:sp>
        <p:nvSpPr>
          <p:cNvPr id="29751" name="Rectangle 75"/>
          <p:cNvSpPr>
            <a:spLocks noChangeArrowheads="1"/>
          </p:cNvSpPr>
          <p:nvPr/>
        </p:nvSpPr>
        <p:spPr bwMode="auto">
          <a:xfrm>
            <a:off x="2833688" y="5694363"/>
            <a:ext cx="303371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latin typeface="Arial" pitchFamily="34" charset="0"/>
                <a:cs typeface="Arial" pitchFamily="34" charset="0"/>
              </a:rPr>
              <a:t>(b) More commonly, glucose</a:t>
            </a:r>
          </a:p>
          <a:p>
            <a:r>
              <a:rPr lang="en-US" sz="1400" b="1">
                <a:latin typeface="Arial" pitchFamily="34" charset="0"/>
                <a:cs typeface="Arial" pitchFamily="34" charset="0"/>
              </a:rPr>
              <a:t>      molecules form a ring structure.</a:t>
            </a:r>
          </a:p>
        </p:txBody>
      </p:sp>
      <p:pic>
        <p:nvPicPr>
          <p:cNvPr id="29752" name="Picture 4" descr="shi25707_0211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4450" y="4154488"/>
            <a:ext cx="1168400" cy="89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53" name="AutoShape 80"/>
          <p:cNvSpPr>
            <a:spLocks noChangeAspect="1" noChangeArrowheads="1" noTextEdit="1"/>
          </p:cNvSpPr>
          <p:nvPr/>
        </p:nvSpPr>
        <p:spPr bwMode="auto">
          <a:xfrm>
            <a:off x="5942013" y="4010025"/>
            <a:ext cx="200025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54" name="Rectangle 82"/>
          <p:cNvSpPr>
            <a:spLocks noChangeArrowheads="1"/>
          </p:cNvSpPr>
          <p:nvPr/>
        </p:nvSpPr>
        <p:spPr bwMode="auto">
          <a:xfrm>
            <a:off x="7242175" y="4062413"/>
            <a:ext cx="22542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rPr>
              <a:t>O</a:t>
            </a:r>
            <a:endParaRPr lang="en-US"/>
          </a:p>
        </p:txBody>
      </p:sp>
      <p:sp>
        <p:nvSpPr>
          <p:cNvPr id="29755" name="Rectangle 83"/>
          <p:cNvSpPr>
            <a:spLocks noChangeArrowheads="1"/>
          </p:cNvSpPr>
          <p:nvPr/>
        </p:nvSpPr>
        <p:spPr bwMode="auto">
          <a:xfrm>
            <a:off x="6042025" y="5672138"/>
            <a:ext cx="22145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1">
                <a:solidFill>
                  <a:srgbClr val="000000"/>
                </a:solidFill>
                <a:latin typeface="Arial" pitchFamily="34" charset="0"/>
                <a:cs typeface="Arial" pitchFamily="34" charset="0"/>
              </a:rPr>
              <a:t>(c) This shape symbolizes</a:t>
            </a:r>
          </a:p>
          <a:p>
            <a:r>
              <a:rPr lang="en-US" sz="1400" b="1">
                <a:solidFill>
                  <a:srgbClr val="000000"/>
                </a:solidFill>
                <a:latin typeface="Arial" pitchFamily="34" charset="0"/>
                <a:cs typeface="Arial" pitchFamily="34" charset="0"/>
              </a:rPr>
              <a:t>      the ring structure of a</a:t>
            </a:r>
          </a:p>
          <a:p>
            <a:r>
              <a:rPr lang="en-US" sz="1400" b="1">
                <a:solidFill>
                  <a:srgbClr val="000000"/>
                </a:solidFill>
                <a:latin typeface="Arial" pitchFamily="34" charset="0"/>
                <a:cs typeface="Arial" pitchFamily="34" charset="0"/>
              </a:rPr>
              <a:t>      glucose molecule.</a:t>
            </a:r>
          </a:p>
        </p:txBody>
      </p:sp>
      <p:sp>
        <p:nvSpPr>
          <p:cNvPr id="29756" name="TextBox 35"/>
          <p:cNvSpPr txBox="1">
            <a:spLocks noChangeArrowheads="1"/>
          </p:cNvSpPr>
          <p:nvPr/>
        </p:nvSpPr>
        <p:spPr bwMode="auto">
          <a:xfrm>
            <a:off x="36513" y="2174875"/>
            <a:ext cx="35020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400">
                <a:latin typeface="Arial" pitchFamily="34" charset="0"/>
                <a:cs typeface="Arial" pitchFamily="34" charset="0"/>
              </a:rPr>
              <a:t>Copyright © The McGraw-Hill Companies, Inc. Permission required for reproduction or display.</a:t>
            </a:r>
          </a:p>
        </p:txBody>
      </p:sp>
      <p:sp>
        <p:nvSpPr>
          <p:cNvPr id="29757" name="TextBox 35"/>
          <p:cNvSpPr txBox="1">
            <a:spLocks noChangeArrowheads="1"/>
          </p:cNvSpPr>
          <p:nvPr/>
        </p:nvSpPr>
        <p:spPr bwMode="auto">
          <a:xfrm>
            <a:off x="2528888" y="3138488"/>
            <a:ext cx="35020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400">
                <a:latin typeface="Arial" pitchFamily="34" charset="0"/>
                <a:cs typeface="Arial" pitchFamily="34" charset="0"/>
              </a:rPr>
              <a:t>Copyright © The McGraw-Hill Companies, Inc. Permission required for reproduction or display.</a:t>
            </a:r>
          </a:p>
        </p:txBody>
      </p:sp>
      <p:sp>
        <p:nvSpPr>
          <p:cNvPr id="29758" name="TextBox 35"/>
          <p:cNvSpPr txBox="1">
            <a:spLocks noChangeArrowheads="1"/>
          </p:cNvSpPr>
          <p:nvPr/>
        </p:nvSpPr>
        <p:spPr bwMode="auto">
          <a:xfrm>
            <a:off x="5199063" y="3886200"/>
            <a:ext cx="350361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400">
                <a:latin typeface="Arial" pitchFamily="34" charset="0"/>
                <a:cs typeface="Arial" pitchFamily="34" charset="0"/>
              </a:rPr>
              <a:t>Copyright © The McGraw-Hill Companies, Inc. Permission required for reproduction or display.</a:t>
            </a:r>
          </a:p>
        </p:txBody>
      </p:sp>
    </p:spTree>
    <p:extLst>
      <p:ext uri="{BB962C8B-B14F-4D97-AF65-F5344CB8AC3E}">
        <p14:creationId xmlns:p14="http://schemas.microsoft.com/office/powerpoint/2010/main" val="216423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BBB5874-6C20-42D5-BE03-63CD760F7B84}" type="slidenum">
              <a:rPr lang="en-US" sz="1400" smtClean="0"/>
              <a:pPr eaLnBrk="1" hangingPunct="1"/>
              <a:t>12</a:t>
            </a:fld>
            <a:endParaRPr lang="en-US" sz="1400" smtClean="0"/>
          </a:p>
        </p:txBody>
      </p:sp>
      <p:sp>
        <p:nvSpPr>
          <p:cNvPr id="104450" name="Rectangle 2"/>
          <p:cNvSpPr>
            <a:spLocks noGrp="1" noChangeArrowheads="1"/>
          </p:cNvSpPr>
          <p:nvPr>
            <p:ph type="title"/>
          </p:nvPr>
        </p:nvSpPr>
        <p:spPr>
          <a:xfrm>
            <a:off x="685800" y="609600"/>
            <a:ext cx="7772400" cy="1371600"/>
          </a:xfrm>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Organic Substances</a:t>
            </a:r>
            <a:br>
              <a:rPr lang="en-US" b="1" smtClean="0"/>
            </a:br>
            <a:r>
              <a:rPr lang="en-US" b="1" smtClean="0"/>
              <a:t>Carbohydrates</a:t>
            </a:r>
          </a:p>
        </p:txBody>
      </p:sp>
      <p:pic>
        <p:nvPicPr>
          <p:cNvPr id="30724" name="Picture 4" descr="shi25707_0212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0438" y="2528888"/>
            <a:ext cx="115252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Rectangle 8"/>
          <p:cNvSpPr>
            <a:spLocks noChangeArrowheads="1"/>
          </p:cNvSpPr>
          <p:nvPr/>
        </p:nvSpPr>
        <p:spPr bwMode="auto">
          <a:xfrm>
            <a:off x="1738313" y="2462213"/>
            <a:ext cx="30003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b="1">
                <a:solidFill>
                  <a:srgbClr val="000000"/>
                </a:solidFill>
                <a:latin typeface="Arial" pitchFamily="34" charset="0"/>
              </a:rPr>
              <a:t>O</a:t>
            </a:r>
            <a:endParaRPr lang="en-US"/>
          </a:p>
        </p:txBody>
      </p:sp>
      <p:sp>
        <p:nvSpPr>
          <p:cNvPr id="30726" name="Rectangle 9"/>
          <p:cNvSpPr>
            <a:spLocks noChangeArrowheads="1"/>
          </p:cNvSpPr>
          <p:nvPr/>
        </p:nvSpPr>
        <p:spPr bwMode="auto">
          <a:xfrm>
            <a:off x="844550" y="3602038"/>
            <a:ext cx="237331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b="1">
                <a:solidFill>
                  <a:srgbClr val="000000"/>
                </a:solidFill>
                <a:latin typeface="Arial" pitchFamily="34" charset="0"/>
              </a:rPr>
              <a:t>(a) Monosaccharide</a:t>
            </a:r>
            <a:endParaRPr lang="en-US"/>
          </a:p>
        </p:txBody>
      </p:sp>
      <p:pic>
        <p:nvPicPr>
          <p:cNvPr id="30727" name="Picture 4" descr="shi25707_0212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9213" y="2603500"/>
            <a:ext cx="29146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Rectangle 14"/>
          <p:cNvSpPr>
            <a:spLocks noChangeArrowheads="1"/>
          </p:cNvSpPr>
          <p:nvPr/>
        </p:nvSpPr>
        <p:spPr bwMode="auto">
          <a:xfrm>
            <a:off x="5899150" y="2528888"/>
            <a:ext cx="288925" cy="32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b="1">
                <a:solidFill>
                  <a:srgbClr val="000000"/>
                </a:solidFill>
                <a:latin typeface="Arial" pitchFamily="34" charset="0"/>
              </a:rPr>
              <a:t>O</a:t>
            </a:r>
            <a:endParaRPr lang="en-US"/>
          </a:p>
        </p:txBody>
      </p:sp>
      <p:sp>
        <p:nvSpPr>
          <p:cNvPr id="30729" name="Rectangle 15"/>
          <p:cNvSpPr>
            <a:spLocks noChangeArrowheads="1"/>
          </p:cNvSpPr>
          <p:nvPr/>
        </p:nvSpPr>
        <p:spPr bwMode="auto">
          <a:xfrm>
            <a:off x="7658100" y="2528888"/>
            <a:ext cx="288925" cy="32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b="1">
                <a:solidFill>
                  <a:srgbClr val="000000"/>
                </a:solidFill>
                <a:latin typeface="Arial" pitchFamily="34" charset="0"/>
              </a:rPr>
              <a:t>O</a:t>
            </a:r>
            <a:endParaRPr lang="en-US"/>
          </a:p>
        </p:txBody>
      </p:sp>
      <p:sp>
        <p:nvSpPr>
          <p:cNvPr id="30730" name="Rectangle 16"/>
          <p:cNvSpPr>
            <a:spLocks noChangeArrowheads="1"/>
          </p:cNvSpPr>
          <p:nvPr/>
        </p:nvSpPr>
        <p:spPr bwMode="auto">
          <a:xfrm>
            <a:off x="6500813" y="2916238"/>
            <a:ext cx="288925" cy="32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b="1">
                <a:solidFill>
                  <a:srgbClr val="000000"/>
                </a:solidFill>
                <a:latin typeface="Arial" pitchFamily="34" charset="0"/>
              </a:rPr>
              <a:t>O</a:t>
            </a:r>
            <a:endParaRPr lang="en-US"/>
          </a:p>
        </p:txBody>
      </p:sp>
      <p:sp>
        <p:nvSpPr>
          <p:cNvPr id="30731" name="Rectangle 17"/>
          <p:cNvSpPr>
            <a:spLocks noChangeArrowheads="1"/>
          </p:cNvSpPr>
          <p:nvPr/>
        </p:nvSpPr>
        <p:spPr bwMode="auto">
          <a:xfrm>
            <a:off x="5156200" y="3600450"/>
            <a:ext cx="1879600"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b="1">
                <a:solidFill>
                  <a:srgbClr val="000000"/>
                </a:solidFill>
                <a:latin typeface="Arial" pitchFamily="34" charset="0"/>
              </a:rPr>
              <a:t>(b) Disaccharide</a:t>
            </a:r>
            <a:endParaRPr lang="en-US"/>
          </a:p>
        </p:txBody>
      </p:sp>
      <p:pic>
        <p:nvPicPr>
          <p:cNvPr id="30732" name="Picture 4" descr="shi25707_0212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250" y="4724400"/>
            <a:ext cx="7600950" cy="113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3" name="Rectangle 22"/>
          <p:cNvSpPr>
            <a:spLocks noChangeArrowheads="1"/>
          </p:cNvSpPr>
          <p:nvPr/>
        </p:nvSpPr>
        <p:spPr bwMode="auto">
          <a:xfrm>
            <a:off x="1465263" y="5208588"/>
            <a:ext cx="93662" cy="11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500" b="1">
                <a:solidFill>
                  <a:srgbClr val="000000"/>
                </a:solidFill>
                <a:latin typeface="Arial" pitchFamily="34" charset="0"/>
              </a:rPr>
              <a:t>O</a:t>
            </a:r>
            <a:endParaRPr lang="en-US"/>
          </a:p>
        </p:txBody>
      </p:sp>
      <p:sp>
        <p:nvSpPr>
          <p:cNvPr id="30734" name="Freeform 23"/>
          <p:cNvSpPr>
            <a:spLocks noEditPoints="1"/>
          </p:cNvSpPr>
          <p:nvPr/>
        </p:nvSpPr>
        <p:spPr bwMode="auto">
          <a:xfrm>
            <a:off x="2000250" y="5175250"/>
            <a:ext cx="42863" cy="41275"/>
          </a:xfrm>
          <a:custGeom>
            <a:avLst/>
            <a:gdLst>
              <a:gd name="T0" fmla="*/ 0 w 27"/>
              <a:gd name="T1" fmla="*/ 2147483647 h 26"/>
              <a:gd name="T2" fmla="*/ 0 w 27"/>
              <a:gd name="T3" fmla="*/ 2147483647 h 26"/>
              <a:gd name="T4" fmla="*/ 0 w 27"/>
              <a:gd name="T5" fmla="*/ 2147483647 h 26"/>
              <a:gd name="T6" fmla="*/ 2147483647 w 27"/>
              <a:gd name="T7" fmla="*/ 0 h 26"/>
              <a:gd name="T8" fmla="*/ 2147483647 w 27"/>
              <a:gd name="T9" fmla="*/ 0 h 26"/>
              <a:gd name="T10" fmla="*/ 2147483647 w 27"/>
              <a:gd name="T11" fmla="*/ 0 h 26"/>
              <a:gd name="T12" fmla="*/ 2147483647 w 27"/>
              <a:gd name="T13" fmla="*/ 2147483647 h 26"/>
              <a:gd name="T14" fmla="*/ 2147483647 w 27"/>
              <a:gd name="T15" fmla="*/ 2147483647 h 26"/>
              <a:gd name="T16" fmla="*/ 2147483647 w 27"/>
              <a:gd name="T17" fmla="*/ 2147483647 h 26"/>
              <a:gd name="T18" fmla="*/ 2147483647 w 27"/>
              <a:gd name="T19" fmla="*/ 2147483647 h 26"/>
              <a:gd name="T20" fmla="*/ 0 w 27"/>
              <a:gd name="T21" fmla="*/ 2147483647 h 26"/>
              <a:gd name="T22" fmla="*/ 0 w 27"/>
              <a:gd name="T23" fmla="*/ 2147483647 h 26"/>
              <a:gd name="T24" fmla="*/ 2147483647 w 27"/>
              <a:gd name="T25" fmla="*/ 2147483647 h 26"/>
              <a:gd name="T26" fmla="*/ 2147483647 w 27"/>
              <a:gd name="T27" fmla="*/ 2147483647 h 26"/>
              <a:gd name="T28" fmla="*/ 2147483647 w 27"/>
              <a:gd name="T29" fmla="*/ 2147483647 h 26"/>
              <a:gd name="T30" fmla="*/ 2147483647 w 27"/>
              <a:gd name="T31" fmla="*/ 2147483647 h 26"/>
              <a:gd name="T32" fmla="*/ 2147483647 w 27"/>
              <a:gd name="T33" fmla="*/ 2147483647 h 26"/>
              <a:gd name="T34" fmla="*/ 2147483647 w 27"/>
              <a:gd name="T35" fmla="*/ 2147483647 h 26"/>
              <a:gd name="T36" fmla="*/ 2147483647 w 27"/>
              <a:gd name="T37" fmla="*/ 2147483647 h 26"/>
              <a:gd name="T38" fmla="*/ 2147483647 w 27"/>
              <a:gd name="T39" fmla="*/ 2147483647 h 26"/>
              <a:gd name="T40" fmla="*/ 2147483647 w 27"/>
              <a:gd name="T41" fmla="*/ 2147483647 h 26"/>
              <a:gd name="T42" fmla="*/ 2147483647 w 27"/>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26"/>
              <a:gd name="T68" fmla="*/ 27 w 27"/>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26">
                <a:moveTo>
                  <a:pt x="0" y="16"/>
                </a:moveTo>
                <a:lnTo>
                  <a:pt x="0" y="5"/>
                </a:lnTo>
                <a:lnTo>
                  <a:pt x="5" y="0"/>
                </a:lnTo>
                <a:lnTo>
                  <a:pt x="11" y="0"/>
                </a:lnTo>
                <a:lnTo>
                  <a:pt x="21" y="0"/>
                </a:lnTo>
                <a:lnTo>
                  <a:pt x="27" y="10"/>
                </a:lnTo>
                <a:lnTo>
                  <a:pt x="27" y="21"/>
                </a:lnTo>
                <a:lnTo>
                  <a:pt x="16" y="26"/>
                </a:lnTo>
                <a:lnTo>
                  <a:pt x="5" y="26"/>
                </a:lnTo>
                <a:lnTo>
                  <a:pt x="0" y="16"/>
                </a:lnTo>
                <a:close/>
                <a:moveTo>
                  <a:pt x="5" y="16"/>
                </a:moveTo>
                <a:lnTo>
                  <a:pt x="11" y="21"/>
                </a:lnTo>
                <a:lnTo>
                  <a:pt x="16" y="21"/>
                </a:lnTo>
                <a:lnTo>
                  <a:pt x="21" y="21"/>
                </a:lnTo>
                <a:lnTo>
                  <a:pt x="21" y="10"/>
                </a:lnTo>
                <a:lnTo>
                  <a:pt x="21" y="5"/>
                </a:lnTo>
                <a:lnTo>
                  <a:pt x="11" y="5"/>
                </a:lnTo>
                <a:lnTo>
                  <a:pt x="5" y="5"/>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35" name="Freeform 24"/>
          <p:cNvSpPr>
            <a:spLocks noEditPoints="1"/>
          </p:cNvSpPr>
          <p:nvPr/>
        </p:nvSpPr>
        <p:spPr bwMode="auto">
          <a:xfrm>
            <a:off x="1643063" y="5327650"/>
            <a:ext cx="42862" cy="50800"/>
          </a:xfrm>
          <a:custGeom>
            <a:avLst/>
            <a:gdLst>
              <a:gd name="T0" fmla="*/ 0 w 27"/>
              <a:gd name="T1" fmla="*/ 2147483647 h 32"/>
              <a:gd name="T2" fmla="*/ 0 w 27"/>
              <a:gd name="T3" fmla="*/ 2147483647 h 32"/>
              <a:gd name="T4" fmla="*/ 2147483647 w 27"/>
              <a:gd name="T5" fmla="*/ 2147483647 h 32"/>
              <a:gd name="T6" fmla="*/ 2147483647 w 27"/>
              <a:gd name="T7" fmla="*/ 2147483647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2147483647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11"/>
                </a:lnTo>
                <a:lnTo>
                  <a:pt x="6" y="5"/>
                </a:lnTo>
                <a:lnTo>
                  <a:pt x="16" y="0"/>
                </a:lnTo>
                <a:lnTo>
                  <a:pt x="27" y="5"/>
                </a:lnTo>
                <a:lnTo>
                  <a:pt x="27" y="16"/>
                </a:lnTo>
                <a:lnTo>
                  <a:pt x="27" y="27"/>
                </a:lnTo>
                <a:lnTo>
                  <a:pt x="16" y="32"/>
                </a:lnTo>
                <a:lnTo>
                  <a:pt x="6" y="32"/>
                </a:lnTo>
                <a:lnTo>
                  <a:pt x="0" y="16"/>
                </a:lnTo>
                <a:close/>
                <a:moveTo>
                  <a:pt x="6" y="16"/>
                </a:moveTo>
                <a:lnTo>
                  <a:pt x="11" y="27"/>
                </a:lnTo>
                <a:lnTo>
                  <a:pt x="16" y="27"/>
                </a:lnTo>
                <a:lnTo>
                  <a:pt x="22" y="27"/>
                </a:lnTo>
                <a:lnTo>
                  <a:pt x="22" y="16"/>
                </a:lnTo>
                <a:lnTo>
                  <a:pt x="22" y="11"/>
                </a:lnTo>
                <a:lnTo>
                  <a:pt x="16" y="5"/>
                </a:lnTo>
                <a:lnTo>
                  <a:pt x="6" y="11"/>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36" name="Freeform 25"/>
          <p:cNvSpPr>
            <a:spLocks noEditPoints="1"/>
          </p:cNvSpPr>
          <p:nvPr/>
        </p:nvSpPr>
        <p:spPr bwMode="auto">
          <a:xfrm>
            <a:off x="2543175" y="5089525"/>
            <a:ext cx="42863" cy="50800"/>
          </a:xfrm>
          <a:custGeom>
            <a:avLst/>
            <a:gdLst>
              <a:gd name="T0" fmla="*/ 0 w 27"/>
              <a:gd name="T1" fmla="*/ 2147483647 h 32"/>
              <a:gd name="T2" fmla="*/ 0 w 27"/>
              <a:gd name="T3" fmla="*/ 2147483647 h 32"/>
              <a:gd name="T4" fmla="*/ 0 w 27"/>
              <a:gd name="T5" fmla="*/ 2147483647 h 32"/>
              <a:gd name="T6" fmla="*/ 2147483647 w 27"/>
              <a:gd name="T7" fmla="*/ 0 h 32"/>
              <a:gd name="T8" fmla="*/ 2147483647 w 27"/>
              <a:gd name="T9" fmla="*/ 0 h 32"/>
              <a:gd name="T10" fmla="*/ 2147483647 w 27"/>
              <a:gd name="T11" fmla="*/ 0 h 32"/>
              <a:gd name="T12" fmla="*/ 2147483647 w 27"/>
              <a:gd name="T13" fmla="*/ 2147483647 h 32"/>
              <a:gd name="T14" fmla="*/ 2147483647 w 27"/>
              <a:gd name="T15" fmla="*/ 2147483647 h 32"/>
              <a:gd name="T16" fmla="*/ 2147483647 w 27"/>
              <a:gd name="T17" fmla="*/ 2147483647 h 32"/>
              <a:gd name="T18" fmla="*/ 2147483647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11"/>
                </a:lnTo>
                <a:lnTo>
                  <a:pt x="0" y="5"/>
                </a:lnTo>
                <a:lnTo>
                  <a:pt x="6" y="0"/>
                </a:lnTo>
                <a:lnTo>
                  <a:pt x="11" y="0"/>
                </a:lnTo>
                <a:lnTo>
                  <a:pt x="22" y="0"/>
                </a:lnTo>
                <a:lnTo>
                  <a:pt x="27" y="11"/>
                </a:lnTo>
                <a:lnTo>
                  <a:pt x="27" y="27"/>
                </a:lnTo>
                <a:lnTo>
                  <a:pt x="17" y="32"/>
                </a:lnTo>
                <a:lnTo>
                  <a:pt x="6" y="27"/>
                </a:lnTo>
                <a:lnTo>
                  <a:pt x="0" y="16"/>
                </a:lnTo>
                <a:close/>
                <a:moveTo>
                  <a:pt x="6" y="16"/>
                </a:moveTo>
                <a:lnTo>
                  <a:pt x="11" y="21"/>
                </a:lnTo>
                <a:lnTo>
                  <a:pt x="17" y="27"/>
                </a:lnTo>
                <a:lnTo>
                  <a:pt x="22" y="21"/>
                </a:lnTo>
                <a:lnTo>
                  <a:pt x="22" y="16"/>
                </a:lnTo>
                <a:lnTo>
                  <a:pt x="17" y="5"/>
                </a:lnTo>
                <a:lnTo>
                  <a:pt x="11" y="5"/>
                </a:lnTo>
                <a:lnTo>
                  <a:pt x="6" y="11"/>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37" name="Freeform 26"/>
          <p:cNvSpPr>
            <a:spLocks noEditPoints="1"/>
          </p:cNvSpPr>
          <p:nvPr/>
        </p:nvSpPr>
        <p:spPr bwMode="auto">
          <a:xfrm>
            <a:off x="2195513" y="5267325"/>
            <a:ext cx="42862" cy="50800"/>
          </a:xfrm>
          <a:custGeom>
            <a:avLst/>
            <a:gdLst>
              <a:gd name="T0" fmla="*/ 0 w 27"/>
              <a:gd name="T1" fmla="*/ 2147483647 h 32"/>
              <a:gd name="T2" fmla="*/ 0 w 27"/>
              <a:gd name="T3" fmla="*/ 2147483647 h 32"/>
              <a:gd name="T4" fmla="*/ 0 w 27"/>
              <a:gd name="T5" fmla="*/ 2147483647 h 32"/>
              <a:gd name="T6" fmla="*/ 2147483647 w 27"/>
              <a:gd name="T7" fmla="*/ 0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2147483647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11"/>
                </a:lnTo>
                <a:lnTo>
                  <a:pt x="0" y="6"/>
                </a:lnTo>
                <a:lnTo>
                  <a:pt x="5" y="0"/>
                </a:lnTo>
                <a:lnTo>
                  <a:pt x="11" y="0"/>
                </a:lnTo>
                <a:lnTo>
                  <a:pt x="22" y="6"/>
                </a:lnTo>
                <a:lnTo>
                  <a:pt x="27" y="16"/>
                </a:lnTo>
                <a:lnTo>
                  <a:pt x="27" y="27"/>
                </a:lnTo>
                <a:lnTo>
                  <a:pt x="16" y="32"/>
                </a:lnTo>
                <a:lnTo>
                  <a:pt x="5" y="27"/>
                </a:lnTo>
                <a:lnTo>
                  <a:pt x="0" y="16"/>
                </a:lnTo>
                <a:close/>
                <a:moveTo>
                  <a:pt x="5" y="16"/>
                </a:moveTo>
                <a:lnTo>
                  <a:pt x="11" y="27"/>
                </a:lnTo>
                <a:lnTo>
                  <a:pt x="16" y="27"/>
                </a:lnTo>
                <a:lnTo>
                  <a:pt x="22" y="22"/>
                </a:lnTo>
                <a:lnTo>
                  <a:pt x="22" y="16"/>
                </a:lnTo>
                <a:lnTo>
                  <a:pt x="22" y="6"/>
                </a:lnTo>
                <a:lnTo>
                  <a:pt x="11" y="6"/>
                </a:lnTo>
                <a:lnTo>
                  <a:pt x="5" y="11"/>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38" name="Freeform 27"/>
          <p:cNvSpPr>
            <a:spLocks noEditPoints="1"/>
          </p:cNvSpPr>
          <p:nvPr/>
        </p:nvSpPr>
        <p:spPr bwMode="auto">
          <a:xfrm>
            <a:off x="3087688" y="5013325"/>
            <a:ext cx="50800" cy="42863"/>
          </a:xfrm>
          <a:custGeom>
            <a:avLst/>
            <a:gdLst>
              <a:gd name="T0" fmla="*/ 0 w 32"/>
              <a:gd name="T1" fmla="*/ 2147483647 h 27"/>
              <a:gd name="T2" fmla="*/ 2147483647 w 32"/>
              <a:gd name="T3" fmla="*/ 2147483647 h 27"/>
              <a:gd name="T4" fmla="*/ 2147483647 w 32"/>
              <a:gd name="T5" fmla="*/ 2147483647 h 27"/>
              <a:gd name="T6" fmla="*/ 2147483647 w 32"/>
              <a:gd name="T7" fmla="*/ 0 h 27"/>
              <a:gd name="T8" fmla="*/ 2147483647 w 32"/>
              <a:gd name="T9" fmla="*/ 0 h 27"/>
              <a:gd name="T10" fmla="*/ 2147483647 w 32"/>
              <a:gd name="T11" fmla="*/ 0 h 27"/>
              <a:gd name="T12" fmla="*/ 2147483647 w 32"/>
              <a:gd name="T13" fmla="*/ 2147483647 h 27"/>
              <a:gd name="T14" fmla="*/ 2147483647 w 32"/>
              <a:gd name="T15" fmla="*/ 2147483647 h 27"/>
              <a:gd name="T16" fmla="*/ 2147483647 w 32"/>
              <a:gd name="T17" fmla="*/ 2147483647 h 27"/>
              <a:gd name="T18" fmla="*/ 2147483647 w 32"/>
              <a:gd name="T19" fmla="*/ 2147483647 h 27"/>
              <a:gd name="T20" fmla="*/ 0 w 32"/>
              <a:gd name="T21" fmla="*/ 2147483647 h 27"/>
              <a:gd name="T22" fmla="*/ 0 w 32"/>
              <a:gd name="T23" fmla="*/ 2147483647 h 27"/>
              <a:gd name="T24" fmla="*/ 2147483647 w 32"/>
              <a:gd name="T25" fmla="*/ 2147483647 h 27"/>
              <a:gd name="T26" fmla="*/ 2147483647 w 32"/>
              <a:gd name="T27" fmla="*/ 2147483647 h 27"/>
              <a:gd name="T28" fmla="*/ 2147483647 w 32"/>
              <a:gd name="T29" fmla="*/ 2147483647 h 27"/>
              <a:gd name="T30" fmla="*/ 2147483647 w 32"/>
              <a:gd name="T31" fmla="*/ 2147483647 h 27"/>
              <a:gd name="T32" fmla="*/ 2147483647 w 32"/>
              <a:gd name="T33" fmla="*/ 2147483647 h 27"/>
              <a:gd name="T34" fmla="*/ 2147483647 w 32"/>
              <a:gd name="T35" fmla="*/ 2147483647 h 27"/>
              <a:gd name="T36" fmla="*/ 2147483647 w 32"/>
              <a:gd name="T37" fmla="*/ 2147483647 h 27"/>
              <a:gd name="T38" fmla="*/ 2147483647 w 32"/>
              <a:gd name="T39" fmla="*/ 2147483647 h 27"/>
              <a:gd name="T40" fmla="*/ 2147483647 w 32"/>
              <a:gd name="T41" fmla="*/ 2147483647 h 27"/>
              <a:gd name="T42" fmla="*/ 2147483647 w 32"/>
              <a:gd name="T43" fmla="*/ 2147483647 h 2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27"/>
              <a:gd name="T68" fmla="*/ 32 w 32"/>
              <a:gd name="T69" fmla="*/ 27 h 2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27">
                <a:moveTo>
                  <a:pt x="0" y="16"/>
                </a:moveTo>
                <a:lnTo>
                  <a:pt x="5" y="5"/>
                </a:lnTo>
                <a:lnTo>
                  <a:pt x="11" y="0"/>
                </a:lnTo>
                <a:lnTo>
                  <a:pt x="16" y="0"/>
                </a:lnTo>
                <a:lnTo>
                  <a:pt x="27" y="0"/>
                </a:lnTo>
                <a:lnTo>
                  <a:pt x="32" y="11"/>
                </a:lnTo>
                <a:lnTo>
                  <a:pt x="32" y="21"/>
                </a:lnTo>
                <a:lnTo>
                  <a:pt x="21" y="27"/>
                </a:lnTo>
                <a:lnTo>
                  <a:pt x="11" y="27"/>
                </a:lnTo>
                <a:lnTo>
                  <a:pt x="0" y="16"/>
                </a:lnTo>
                <a:close/>
                <a:moveTo>
                  <a:pt x="11" y="16"/>
                </a:moveTo>
                <a:lnTo>
                  <a:pt x="11" y="21"/>
                </a:lnTo>
                <a:lnTo>
                  <a:pt x="21" y="21"/>
                </a:lnTo>
                <a:lnTo>
                  <a:pt x="27" y="21"/>
                </a:lnTo>
                <a:lnTo>
                  <a:pt x="27" y="11"/>
                </a:lnTo>
                <a:lnTo>
                  <a:pt x="21" y="5"/>
                </a:lnTo>
                <a:lnTo>
                  <a:pt x="16" y="5"/>
                </a:lnTo>
                <a:lnTo>
                  <a:pt x="11" y="5"/>
                </a:lnTo>
                <a:lnTo>
                  <a:pt x="11"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39" name="Freeform 28"/>
          <p:cNvSpPr>
            <a:spLocks noEditPoints="1"/>
          </p:cNvSpPr>
          <p:nvPr/>
        </p:nvSpPr>
        <p:spPr bwMode="auto">
          <a:xfrm>
            <a:off x="2740025" y="5183188"/>
            <a:ext cx="41275" cy="50800"/>
          </a:xfrm>
          <a:custGeom>
            <a:avLst/>
            <a:gdLst>
              <a:gd name="T0" fmla="*/ 0 w 26"/>
              <a:gd name="T1" fmla="*/ 2147483647 h 32"/>
              <a:gd name="T2" fmla="*/ 0 w 26"/>
              <a:gd name="T3" fmla="*/ 2147483647 h 32"/>
              <a:gd name="T4" fmla="*/ 2147483647 w 26"/>
              <a:gd name="T5" fmla="*/ 2147483647 h 32"/>
              <a:gd name="T6" fmla="*/ 2147483647 w 26"/>
              <a:gd name="T7" fmla="*/ 0 h 32"/>
              <a:gd name="T8" fmla="*/ 2147483647 w 26"/>
              <a:gd name="T9" fmla="*/ 0 h 32"/>
              <a:gd name="T10" fmla="*/ 2147483647 w 26"/>
              <a:gd name="T11" fmla="*/ 0 h 32"/>
              <a:gd name="T12" fmla="*/ 2147483647 w 26"/>
              <a:gd name="T13" fmla="*/ 2147483647 h 32"/>
              <a:gd name="T14" fmla="*/ 2147483647 w 26"/>
              <a:gd name="T15" fmla="*/ 2147483647 h 32"/>
              <a:gd name="T16" fmla="*/ 2147483647 w 26"/>
              <a:gd name="T17" fmla="*/ 2147483647 h 32"/>
              <a:gd name="T18" fmla="*/ 2147483647 w 26"/>
              <a:gd name="T19" fmla="*/ 2147483647 h 32"/>
              <a:gd name="T20" fmla="*/ 0 w 26"/>
              <a:gd name="T21" fmla="*/ 2147483647 h 32"/>
              <a:gd name="T22" fmla="*/ 0 w 26"/>
              <a:gd name="T23" fmla="*/ 2147483647 h 32"/>
              <a:gd name="T24" fmla="*/ 2147483647 w 26"/>
              <a:gd name="T25" fmla="*/ 2147483647 h 32"/>
              <a:gd name="T26" fmla="*/ 2147483647 w 26"/>
              <a:gd name="T27" fmla="*/ 2147483647 h 32"/>
              <a:gd name="T28" fmla="*/ 2147483647 w 26"/>
              <a:gd name="T29" fmla="*/ 2147483647 h 32"/>
              <a:gd name="T30" fmla="*/ 2147483647 w 26"/>
              <a:gd name="T31" fmla="*/ 2147483647 h 32"/>
              <a:gd name="T32" fmla="*/ 2147483647 w 26"/>
              <a:gd name="T33" fmla="*/ 2147483647 h 32"/>
              <a:gd name="T34" fmla="*/ 2147483647 w 26"/>
              <a:gd name="T35" fmla="*/ 2147483647 h 32"/>
              <a:gd name="T36" fmla="*/ 2147483647 w 26"/>
              <a:gd name="T37" fmla="*/ 2147483647 h 32"/>
              <a:gd name="T38" fmla="*/ 2147483647 w 26"/>
              <a:gd name="T39" fmla="*/ 2147483647 h 32"/>
              <a:gd name="T40" fmla="*/ 2147483647 w 26"/>
              <a:gd name="T41" fmla="*/ 2147483647 h 32"/>
              <a:gd name="T42" fmla="*/ 2147483647 w 26"/>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6"/>
              <a:gd name="T67" fmla="*/ 0 h 32"/>
              <a:gd name="T68" fmla="*/ 26 w 26"/>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6" h="32">
                <a:moveTo>
                  <a:pt x="0" y="16"/>
                </a:moveTo>
                <a:lnTo>
                  <a:pt x="0" y="5"/>
                </a:lnTo>
                <a:lnTo>
                  <a:pt x="5" y="5"/>
                </a:lnTo>
                <a:lnTo>
                  <a:pt x="5" y="0"/>
                </a:lnTo>
                <a:lnTo>
                  <a:pt x="10" y="0"/>
                </a:lnTo>
                <a:lnTo>
                  <a:pt x="26" y="0"/>
                </a:lnTo>
                <a:lnTo>
                  <a:pt x="26" y="11"/>
                </a:lnTo>
                <a:lnTo>
                  <a:pt x="26" y="27"/>
                </a:lnTo>
                <a:lnTo>
                  <a:pt x="16" y="32"/>
                </a:lnTo>
                <a:lnTo>
                  <a:pt x="5" y="27"/>
                </a:lnTo>
                <a:lnTo>
                  <a:pt x="0" y="16"/>
                </a:lnTo>
                <a:close/>
                <a:moveTo>
                  <a:pt x="5" y="16"/>
                </a:moveTo>
                <a:lnTo>
                  <a:pt x="10" y="21"/>
                </a:lnTo>
                <a:lnTo>
                  <a:pt x="16" y="27"/>
                </a:lnTo>
                <a:lnTo>
                  <a:pt x="21" y="21"/>
                </a:lnTo>
                <a:lnTo>
                  <a:pt x="21" y="16"/>
                </a:lnTo>
                <a:lnTo>
                  <a:pt x="21" y="5"/>
                </a:lnTo>
                <a:lnTo>
                  <a:pt x="16" y="5"/>
                </a:lnTo>
                <a:lnTo>
                  <a:pt x="5" y="5"/>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40" name="Freeform 29"/>
          <p:cNvSpPr>
            <a:spLocks noEditPoints="1"/>
          </p:cNvSpPr>
          <p:nvPr/>
        </p:nvSpPr>
        <p:spPr bwMode="auto">
          <a:xfrm>
            <a:off x="1125538" y="4792663"/>
            <a:ext cx="50800" cy="50800"/>
          </a:xfrm>
          <a:custGeom>
            <a:avLst/>
            <a:gdLst>
              <a:gd name="T0" fmla="*/ 0 w 32"/>
              <a:gd name="T1" fmla="*/ 2147483647 h 32"/>
              <a:gd name="T2" fmla="*/ 0 w 32"/>
              <a:gd name="T3" fmla="*/ 2147483647 h 32"/>
              <a:gd name="T4" fmla="*/ 2147483647 w 32"/>
              <a:gd name="T5" fmla="*/ 0 h 32"/>
              <a:gd name="T6" fmla="*/ 2147483647 w 32"/>
              <a:gd name="T7" fmla="*/ 0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0" y="5"/>
                </a:lnTo>
                <a:lnTo>
                  <a:pt x="5" y="0"/>
                </a:lnTo>
                <a:lnTo>
                  <a:pt x="11" y="0"/>
                </a:lnTo>
                <a:lnTo>
                  <a:pt x="16" y="0"/>
                </a:lnTo>
                <a:lnTo>
                  <a:pt x="27" y="5"/>
                </a:lnTo>
                <a:lnTo>
                  <a:pt x="32" y="16"/>
                </a:lnTo>
                <a:lnTo>
                  <a:pt x="27" y="27"/>
                </a:lnTo>
                <a:lnTo>
                  <a:pt x="16" y="32"/>
                </a:lnTo>
                <a:lnTo>
                  <a:pt x="5" y="27"/>
                </a:lnTo>
                <a:lnTo>
                  <a:pt x="0" y="16"/>
                </a:lnTo>
                <a:close/>
                <a:moveTo>
                  <a:pt x="5" y="16"/>
                </a:moveTo>
                <a:lnTo>
                  <a:pt x="11" y="21"/>
                </a:lnTo>
                <a:lnTo>
                  <a:pt x="16" y="27"/>
                </a:lnTo>
                <a:lnTo>
                  <a:pt x="21" y="21"/>
                </a:lnTo>
                <a:lnTo>
                  <a:pt x="21" y="16"/>
                </a:lnTo>
                <a:lnTo>
                  <a:pt x="21" y="5"/>
                </a:lnTo>
                <a:lnTo>
                  <a:pt x="16" y="5"/>
                </a:lnTo>
                <a:lnTo>
                  <a:pt x="11" y="5"/>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41" name="Freeform 30"/>
          <p:cNvSpPr>
            <a:spLocks noEditPoints="1"/>
          </p:cNvSpPr>
          <p:nvPr/>
        </p:nvSpPr>
        <p:spPr bwMode="auto">
          <a:xfrm>
            <a:off x="1660525" y="4775200"/>
            <a:ext cx="50800" cy="50800"/>
          </a:xfrm>
          <a:custGeom>
            <a:avLst/>
            <a:gdLst>
              <a:gd name="T0" fmla="*/ 0 w 32"/>
              <a:gd name="T1" fmla="*/ 2147483647 h 32"/>
              <a:gd name="T2" fmla="*/ 2147483647 w 32"/>
              <a:gd name="T3" fmla="*/ 2147483647 h 32"/>
              <a:gd name="T4" fmla="*/ 2147483647 w 32"/>
              <a:gd name="T5" fmla="*/ 2147483647 h 32"/>
              <a:gd name="T6" fmla="*/ 2147483647 w 32"/>
              <a:gd name="T7" fmla="*/ 0 h 32"/>
              <a:gd name="T8" fmla="*/ 2147483647 w 32"/>
              <a:gd name="T9" fmla="*/ 0 h 32"/>
              <a:gd name="T10" fmla="*/ 2147483647 w 32"/>
              <a:gd name="T11" fmla="*/ 0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5" y="6"/>
                </a:lnTo>
                <a:lnTo>
                  <a:pt x="11" y="0"/>
                </a:lnTo>
                <a:lnTo>
                  <a:pt x="16" y="0"/>
                </a:lnTo>
                <a:lnTo>
                  <a:pt x="27" y="0"/>
                </a:lnTo>
                <a:lnTo>
                  <a:pt x="32" y="16"/>
                </a:lnTo>
                <a:lnTo>
                  <a:pt x="27" y="27"/>
                </a:lnTo>
                <a:lnTo>
                  <a:pt x="16" y="32"/>
                </a:lnTo>
                <a:lnTo>
                  <a:pt x="5" y="27"/>
                </a:lnTo>
                <a:lnTo>
                  <a:pt x="0" y="16"/>
                </a:lnTo>
                <a:close/>
                <a:moveTo>
                  <a:pt x="11" y="16"/>
                </a:moveTo>
                <a:lnTo>
                  <a:pt x="11" y="22"/>
                </a:lnTo>
                <a:lnTo>
                  <a:pt x="16" y="27"/>
                </a:lnTo>
                <a:lnTo>
                  <a:pt x="21" y="22"/>
                </a:lnTo>
                <a:lnTo>
                  <a:pt x="27" y="16"/>
                </a:lnTo>
                <a:lnTo>
                  <a:pt x="21" y="6"/>
                </a:lnTo>
                <a:lnTo>
                  <a:pt x="16" y="6"/>
                </a:lnTo>
                <a:lnTo>
                  <a:pt x="11" y="6"/>
                </a:lnTo>
                <a:lnTo>
                  <a:pt x="11"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42" name="Freeform 31"/>
          <p:cNvSpPr>
            <a:spLocks noEditPoints="1"/>
          </p:cNvSpPr>
          <p:nvPr/>
        </p:nvSpPr>
        <p:spPr bwMode="auto">
          <a:xfrm>
            <a:off x="1303338" y="4911725"/>
            <a:ext cx="42862" cy="50800"/>
          </a:xfrm>
          <a:custGeom>
            <a:avLst/>
            <a:gdLst>
              <a:gd name="T0" fmla="*/ 0 w 27"/>
              <a:gd name="T1" fmla="*/ 2147483647 h 32"/>
              <a:gd name="T2" fmla="*/ 0 w 27"/>
              <a:gd name="T3" fmla="*/ 2147483647 h 32"/>
              <a:gd name="T4" fmla="*/ 2147483647 w 27"/>
              <a:gd name="T5" fmla="*/ 2147483647 h 32"/>
              <a:gd name="T6" fmla="*/ 2147483647 w 27"/>
              <a:gd name="T7" fmla="*/ 0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0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10"/>
                </a:lnTo>
                <a:lnTo>
                  <a:pt x="6" y="5"/>
                </a:lnTo>
                <a:lnTo>
                  <a:pt x="6" y="0"/>
                </a:lnTo>
                <a:lnTo>
                  <a:pt x="16" y="0"/>
                </a:lnTo>
                <a:lnTo>
                  <a:pt x="27" y="5"/>
                </a:lnTo>
                <a:lnTo>
                  <a:pt x="27" y="16"/>
                </a:lnTo>
                <a:lnTo>
                  <a:pt x="22" y="26"/>
                </a:lnTo>
                <a:lnTo>
                  <a:pt x="11" y="32"/>
                </a:lnTo>
                <a:lnTo>
                  <a:pt x="0" y="26"/>
                </a:lnTo>
                <a:lnTo>
                  <a:pt x="0" y="16"/>
                </a:lnTo>
                <a:close/>
                <a:moveTo>
                  <a:pt x="6" y="16"/>
                </a:moveTo>
                <a:lnTo>
                  <a:pt x="6" y="26"/>
                </a:lnTo>
                <a:lnTo>
                  <a:pt x="11" y="26"/>
                </a:lnTo>
                <a:lnTo>
                  <a:pt x="22" y="26"/>
                </a:lnTo>
                <a:lnTo>
                  <a:pt x="22" y="16"/>
                </a:lnTo>
                <a:lnTo>
                  <a:pt x="22" y="10"/>
                </a:lnTo>
                <a:lnTo>
                  <a:pt x="16" y="5"/>
                </a:lnTo>
                <a:lnTo>
                  <a:pt x="6" y="10"/>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43" name="Freeform 32"/>
          <p:cNvSpPr>
            <a:spLocks noEditPoints="1"/>
          </p:cNvSpPr>
          <p:nvPr/>
        </p:nvSpPr>
        <p:spPr bwMode="auto">
          <a:xfrm>
            <a:off x="2212975" y="4724400"/>
            <a:ext cx="42863" cy="42863"/>
          </a:xfrm>
          <a:custGeom>
            <a:avLst/>
            <a:gdLst>
              <a:gd name="T0" fmla="*/ 0 w 27"/>
              <a:gd name="T1" fmla="*/ 2147483647 h 27"/>
              <a:gd name="T2" fmla="*/ 0 w 27"/>
              <a:gd name="T3" fmla="*/ 2147483647 h 27"/>
              <a:gd name="T4" fmla="*/ 0 w 27"/>
              <a:gd name="T5" fmla="*/ 2147483647 h 27"/>
              <a:gd name="T6" fmla="*/ 2147483647 w 27"/>
              <a:gd name="T7" fmla="*/ 0 h 27"/>
              <a:gd name="T8" fmla="*/ 2147483647 w 27"/>
              <a:gd name="T9" fmla="*/ 0 h 27"/>
              <a:gd name="T10" fmla="*/ 2147483647 w 27"/>
              <a:gd name="T11" fmla="*/ 0 h 27"/>
              <a:gd name="T12" fmla="*/ 2147483647 w 27"/>
              <a:gd name="T13" fmla="*/ 2147483647 h 27"/>
              <a:gd name="T14" fmla="*/ 2147483647 w 27"/>
              <a:gd name="T15" fmla="*/ 2147483647 h 27"/>
              <a:gd name="T16" fmla="*/ 2147483647 w 27"/>
              <a:gd name="T17" fmla="*/ 2147483647 h 27"/>
              <a:gd name="T18" fmla="*/ 2147483647 w 27"/>
              <a:gd name="T19" fmla="*/ 2147483647 h 27"/>
              <a:gd name="T20" fmla="*/ 0 w 27"/>
              <a:gd name="T21" fmla="*/ 2147483647 h 27"/>
              <a:gd name="T22" fmla="*/ 0 w 27"/>
              <a:gd name="T23" fmla="*/ 2147483647 h 27"/>
              <a:gd name="T24" fmla="*/ 2147483647 w 27"/>
              <a:gd name="T25" fmla="*/ 2147483647 h 27"/>
              <a:gd name="T26" fmla="*/ 2147483647 w 27"/>
              <a:gd name="T27" fmla="*/ 2147483647 h 27"/>
              <a:gd name="T28" fmla="*/ 2147483647 w 27"/>
              <a:gd name="T29" fmla="*/ 2147483647 h 27"/>
              <a:gd name="T30" fmla="*/ 2147483647 w 27"/>
              <a:gd name="T31" fmla="*/ 2147483647 h 27"/>
              <a:gd name="T32" fmla="*/ 2147483647 w 27"/>
              <a:gd name="T33" fmla="*/ 2147483647 h 27"/>
              <a:gd name="T34" fmla="*/ 2147483647 w 27"/>
              <a:gd name="T35" fmla="*/ 2147483647 h 27"/>
              <a:gd name="T36" fmla="*/ 2147483647 w 27"/>
              <a:gd name="T37" fmla="*/ 2147483647 h 27"/>
              <a:gd name="T38" fmla="*/ 2147483647 w 27"/>
              <a:gd name="T39" fmla="*/ 2147483647 h 27"/>
              <a:gd name="T40" fmla="*/ 2147483647 w 27"/>
              <a:gd name="T41" fmla="*/ 2147483647 h 27"/>
              <a:gd name="T42" fmla="*/ 2147483647 w 27"/>
              <a:gd name="T43" fmla="*/ 2147483647 h 2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27"/>
              <a:gd name="T68" fmla="*/ 27 w 27"/>
              <a:gd name="T69" fmla="*/ 27 h 2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27">
                <a:moveTo>
                  <a:pt x="0" y="16"/>
                </a:moveTo>
                <a:lnTo>
                  <a:pt x="0" y="5"/>
                </a:lnTo>
                <a:lnTo>
                  <a:pt x="5" y="0"/>
                </a:lnTo>
                <a:lnTo>
                  <a:pt x="11" y="0"/>
                </a:lnTo>
                <a:lnTo>
                  <a:pt x="21" y="0"/>
                </a:lnTo>
                <a:lnTo>
                  <a:pt x="27" y="11"/>
                </a:lnTo>
                <a:lnTo>
                  <a:pt x="27" y="21"/>
                </a:lnTo>
                <a:lnTo>
                  <a:pt x="16" y="27"/>
                </a:lnTo>
                <a:lnTo>
                  <a:pt x="5" y="27"/>
                </a:lnTo>
                <a:lnTo>
                  <a:pt x="0" y="16"/>
                </a:lnTo>
                <a:close/>
                <a:moveTo>
                  <a:pt x="5" y="16"/>
                </a:moveTo>
                <a:lnTo>
                  <a:pt x="11" y="21"/>
                </a:lnTo>
                <a:lnTo>
                  <a:pt x="16" y="21"/>
                </a:lnTo>
                <a:lnTo>
                  <a:pt x="21" y="21"/>
                </a:lnTo>
                <a:lnTo>
                  <a:pt x="21" y="11"/>
                </a:lnTo>
                <a:lnTo>
                  <a:pt x="21" y="5"/>
                </a:lnTo>
                <a:lnTo>
                  <a:pt x="11" y="5"/>
                </a:lnTo>
                <a:lnTo>
                  <a:pt x="5" y="5"/>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44" name="Freeform 33"/>
          <p:cNvSpPr>
            <a:spLocks noEditPoints="1"/>
          </p:cNvSpPr>
          <p:nvPr/>
        </p:nvSpPr>
        <p:spPr bwMode="auto">
          <a:xfrm>
            <a:off x="2314575" y="4894263"/>
            <a:ext cx="42863" cy="50800"/>
          </a:xfrm>
          <a:custGeom>
            <a:avLst/>
            <a:gdLst>
              <a:gd name="T0" fmla="*/ 0 w 27"/>
              <a:gd name="T1" fmla="*/ 2147483647 h 32"/>
              <a:gd name="T2" fmla="*/ 0 w 27"/>
              <a:gd name="T3" fmla="*/ 2147483647 h 32"/>
              <a:gd name="T4" fmla="*/ 0 w 27"/>
              <a:gd name="T5" fmla="*/ 2147483647 h 32"/>
              <a:gd name="T6" fmla="*/ 2147483647 w 27"/>
              <a:gd name="T7" fmla="*/ 2147483647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2147483647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21"/>
                </a:moveTo>
                <a:lnTo>
                  <a:pt x="0" y="11"/>
                </a:lnTo>
                <a:lnTo>
                  <a:pt x="0" y="5"/>
                </a:lnTo>
                <a:lnTo>
                  <a:pt x="5" y="5"/>
                </a:lnTo>
                <a:lnTo>
                  <a:pt x="11" y="0"/>
                </a:lnTo>
                <a:lnTo>
                  <a:pt x="21" y="5"/>
                </a:lnTo>
                <a:lnTo>
                  <a:pt x="27" y="16"/>
                </a:lnTo>
                <a:lnTo>
                  <a:pt x="27" y="27"/>
                </a:lnTo>
                <a:lnTo>
                  <a:pt x="16" y="32"/>
                </a:lnTo>
                <a:lnTo>
                  <a:pt x="5" y="32"/>
                </a:lnTo>
                <a:lnTo>
                  <a:pt x="0" y="21"/>
                </a:lnTo>
                <a:close/>
                <a:moveTo>
                  <a:pt x="5" y="21"/>
                </a:moveTo>
                <a:lnTo>
                  <a:pt x="11" y="27"/>
                </a:lnTo>
                <a:lnTo>
                  <a:pt x="16" y="27"/>
                </a:lnTo>
                <a:lnTo>
                  <a:pt x="21" y="27"/>
                </a:lnTo>
                <a:lnTo>
                  <a:pt x="21" y="16"/>
                </a:lnTo>
                <a:lnTo>
                  <a:pt x="21" y="11"/>
                </a:lnTo>
                <a:lnTo>
                  <a:pt x="11" y="5"/>
                </a:lnTo>
                <a:lnTo>
                  <a:pt x="5" y="11"/>
                </a:lnTo>
                <a:lnTo>
                  <a:pt x="5"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45" name="Freeform 34"/>
          <p:cNvSpPr>
            <a:spLocks noEditPoints="1"/>
          </p:cNvSpPr>
          <p:nvPr/>
        </p:nvSpPr>
        <p:spPr bwMode="auto">
          <a:xfrm>
            <a:off x="1855788" y="4876800"/>
            <a:ext cx="42862" cy="50800"/>
          </a:xfrm>
          <a:custGeom>
            <a:avLst/>
            <a:gdLst>
              <a:gd name="T0" fmla="*/ 0 w 27"/>
              <a:gd name="T1" fmla="*/ 2147483647 h 32"/>
              <a:gd name="T2" fmla="*/ 0 w 27"/>
              <a:gd name="T3" fmla="*/ 2147483647 h 32"/>
              <a:gd name="T4" fmla="*/ 0 w 27"/>
              <a:gd name="T5" fmla="*/ 2147483647 h 32"/>
              <a:gd name="T6" fmla="*/ 2147483647 w 27"/>
              <a:gd name="T7" fmla="*/ 2147483647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2147483647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11"/>
                </a:lnTo>
                <a:lnTo>
                  <a:pt x="0" y="6"/>
                </a:lnTo>
                <a:lnTo>
                  <a:pt x="5" y="6"/>
                </a:lnTo>
                <a:lnTo>
                  <a:pt x="11" y="0"/>
                </a:lnTo>
                <a:lnTo>
                  <a:pt x="22" y="6"/>
                </a:lnTo>
                <a:lnTo>
                  <a:pt x="27" y="16"/>
                </a:lnTo>
                <a:lnTo>
                  <a:pt x="27" y="27"/>
                </a:lnTo>
                <a:lnTo>
                  <a:pt x="16" y="32"/>
                </a:lnTo>
                <a:lnTo>
                  <a:pt x="5" y="32"/>
                </a:lnTo>
                <a:lnTo>
                  <a:pt x="0" y="16"/>
                </a:lnTo>
                <a:close/>
                <a:moveTo>
                  <a:pt x="5" y="16"/>
                </a:moveTo>
                <a:lnTo>
                  <a:pt x="5" y="27"/>
                </a:lnTo>
                <a:lnTo>
                  <a:pt x="16" y="27"/>
                </a:lnTo>
                <a:lnTo>
                  <a:pt x="22" y="27"/>
                </a:lnTo>
                <a:lnTo>
                  <a:pt x="22" y="16"/>
                </a:lnTo>
                <a:lnTo>
                  <a:pt x="16" y="11"/>
                </a:lnTo>
                <a:lnTo>
                  <a:pt x="11" y="6"/>
                </a:lnTo>
                <a:lnTo>
                  <a:pt x="5" y="11"/>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46" name="Freeform 35"/>
          <p:cNvSpPr>
            <a:spLocks noEditPoints="1"/>
          </p:cNvSpPr>
          <p:nvPr/>
        </p:nvSpPr>
        <p:spPr bwMode="auto">
          <a:xfrm>
            <a:off x="3648075" y="4953000"/>
            <a:ext cx="50800" cy="52388"/>
          </a:xfrm>
          <a:custGeom>
            <a:avLst/>
            <a:gdLst>
              <a:gd name="T0" fmla="*/ 0 w 32"/>
              <a:gd name="T1" fmla="*/ 2147483647 h 33"/>
              <a:gd name="T2" fmla="*/ 0 w 32"/>
              <a:gd name="T3" fmla="*/ 2147483647 h 33"/>
              <a:gd name="T4" fmla="*/ 2147483647 w 32"/>
              <a:gd name="T5" fmla="*/ 2147483647 h 33"/>
              <a:gd name="T6" fmla="*/ 2147483647 w 32"/>
              <a:gd name="T7" fmla="*/ 0 h 33"/>
              <a:gd name="T8" fmla="*/ 2147483647 w 32"/>
              <a:gd name="T9" fmla="*/ 0 h 33"/>
              <a:gd name="T10" fmla="*/ 2147483647 w 32"/>
              <a:gd name="T11" fmla="*/ 2147483647 h 33"/>
              <a:gd name="T12" fmla="*/ 2147483647 w 32"/>
              <a:gd name="T13" fmla="*/ 2147483647 h 33"/>
              <a:gd name="T14" fmla="*/ 2147483647 w 32"/>
              <a:gd name="T15" fmla="*/ 2147483647 h 33"/>
              <a:gd name="T16" fmla="*/ 2147483647 w 32"/>
              <a:gd name="T17" fmla="*/ 2147483647 h 33"/>
              <a:gd name="T18" fmla="*/ 2147483647 w 32"/>
              <a:gd name="T19" fmla="*/ 2147483647 h 33"/>
              <a:gd name="T20" fmla="*/ 0 w 32"/>
              <a:gd name="T21" fmla="*/ 2147483647 h 33"/>
              <a:gd name="T22" fmla="*/ 0 w 32"/>
              <a:gd name="T23" fmla="*/ 2147483647 h 33"/>
              <a:gd name="T24" fmla="*/ 2147483647 w 32"/>
              <a:gd name="T25" fmla="*/ 2147483647 h 33"/>
              <a:gd name="T26" fmla="*/ 2147483647 w 32"/>
              <a:gd name="T27" fmla="*/ 2147483647 h 33"/>
              <a:gd name="T28" fmla="*/ 2147483647 w 32"/>
              <a:gd name="T29" fmla="*/ 2147483647 h 33"/>
              <a:gd name="T30" fmla="*/ 2147483647 w 32"/>
              <a:gd name="T31" fmla="*/ 2147483647 h 33"/>
              <a:gd name="T32" fmla="*/ 2147483647 w 32"/>
              <a:gd name="T33" fmla="*/ 2147483647 h 33"/>
              <a:gd name="T34" fmla="*/ 2147483647 w 32"/>
              <a:gd name="T35" fmla="*/ 2147483647 h 33"/>
              <a:gd name="T36" fmla="*/ 2147483647 w 32"/>
              <a:gd name="T37" fmla="*/ 2147483647 h 33"/>
              <a:gd name="T38" fmla="*/ 2147483647 w 32"/>
              <a:gd name="T39" fmla="*/ 2147483647 h 33"/>
              <a:gd name="T40" fmla="*/ 2147483647 w 32"/>
              <a:gd name="T41" fmla="*/ 2147483647 h 33"/>
              <a:gd name="T42" fmla="*/ 2147483647 w 32"/>
              <a:gd name="T43" fmla="*/ 2147483647 h 3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3"/>
              <a:gd name="T68" fmla="*/ 32 w 32"/>
              <a:gd name="T69" fmla="*/ 33 h 3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3">
                <a:moveTo>
                  <a:pt x="0" y="17"/>
                </a:moveTo>
                <a:lnTo>
                  <a:pt x="0" y="11"/>
                </a:lnTo>
                <a:lnTo>
                  <a:pt x="5" y="6"/>
                </a:lnTo>
                <a:lnTo>
                  <a:pt x="11" y="0"/>
                </a:lnTo>
                <a:lnTo>
                  <a:pt x="16" y="0"/>
                </a:lnTo>
                <a:lnTo>
                  <a:pt x="27" y="6"/>
                </a:lnTo>
                <a:lnTo>
                  <a:pt x="32" y="17"/>
                </a:lnTo>
                <a:lnTo>
                  <a:pt x="27" y="27"/>
                </a:lnTo>
                <a:lnTo>
                  <a:pt x="16" y="33"/>
                </a:lnTo>
                <a:lnTo>
                  <a:pt x="5" y="27"/>
                </a:lnTo>
                <a:lnTo>
                  <a:pt x="0" y="17"/>
                </a:lnTo>
                <a:close/>
                <a:moveTo>
                  <a:pt x="5" y="17"/>
                </a:moveTo>
                <a:lnTo>
                  <a:pt x="11" y="22"/>
                </a:lnTo>
                <a:lnTo>
                  <a:pt x="16" y="27"/>
                </a:lnTo>
                <a:lnTo>
                  <a:pt x="21" y="22"/>
                </a:lnTo>
                <a:lnTo>
                  <a:pt x="27" y="17"/>
                </a:lnTo>
                <a:lnTo>
                  <a:pt x="21" y="6"/>
                </a:lnTo>
                <a:lnTo>
                  <a:pt x="16" y="6"/>
                </a:lnTo>
                <a:lnTo>
                  <a:pt x="11" y="6"/>
                </a:lnTo>
                <a:lnTo>
                  <a:pt x="5"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47" name="Freeform 36"/>
          <p:cNvSpPr>
            <a:spLocks noEditPoints="1"/>
          </p:cNvSpPr>
          <p:nvPr/>
        </p:nvSpPr>
        <p:spPr bwMode="auto">
          <a:xfrm>
            <a:off x="3290888" y="5106988"/>
            <a:ext cx="42862" cy="41275"/>
          </a:xfrm>
          <a:custGeom>
            <a:avLst/>
            <a:gdLst>
              <a:gd name="T0" fmla="*/ 0 w 27"/>
              <a:gd name="T1" fmla="*/ 2147483647 h 26"/>
              <a:gd name="T2" fmla="*/ 0 w 27"/>
              <a:gd name="T3" fmla="*/ 2147483647 h 26"/>
              <a:gd name="T4" fmla="*/ 0 w 27"/>
              <a:gd name="T5" fmla="*/ 0 h 26"/>
              <a:gd name="T6" fmla="*/ 2147483647 w 27"/>
              <a:gd name="T7" fmla="*/ 0 h 26"/>
              <a:gd name="T8" fmla="*/ 2147483647 w 27"/>
              <a:gd name="T9" fmla="*/ 0 h 26"/>
              <a:gd name="T10" fmla="*/ 2147483647 w 27"/>
              <a:gd name="T11" fmla="*/ 0 h 26"/>
              <a:gd name="T12" fmla="*/ 2147483647 w 27"/>
              <a:gd name="T13" fmla="*/ 2147483647 h 26"/>
              <a:gd name="T14" fmla="*/ 2147483647 w 27"/>
              <a:gd name="T15" fmla="*/ 2147483647 h 26"/>
              <a:gd name="T16" fmla="*/ 2147483647 w 27"/>
              <a:gd name="T17" fmla="*/ 2147483647 h 26"/>
              <a:gd name="T18" fmla="*/ 0 w 27"/>
              <a:gd name="T19" fmla="*/ 2147483647 h 26"/>
              <a:gd name="T20" fmla="*/ 0 w 27"/>
              <a:gd name="T21" fmla="*/ 2147483647 h 26"/>
              <a:gd name="T22" fmla="*/ 0 w 27"/>
              <a:gd name="T23" fmla="*/ 2147483647 h 26"/>
              <a:gd name="T24" fmla="*/ 2147483647 w 27"/>
              <a:gd name="T25" fmla="*/ 2147483647 h 26"/>
              <a:gd name="T26" fmla="*/ 2147483647 w 27"/>
              <a:gd name="T27" fmla="*/ 2147483647 h 26"/>
              <a:gd name="T28" fmla="*/ 2147483647 w 27"/>
              <a:gd name="T29" fmla="*/ 2147483647 h 26"/>
              <a:gd name="T30" fmla="*/ 2147483647 w 27"/>
              <a:gd name="T31" fmla="*/ 2147483647 h 26"/>
              <a:gd name="T32" fmla="*/ 2147483647 w 27"/>
              <a:gd name="T33" fmla="*/ 2147483647 h 26"/>
              <a:gd name="T34" fmla="*/ 2147483647 w 27"/>
              <a:gd name="T35" fmla="*/ 2147483647 h 26"/>
              <a:gd name="T36" fmla="*/ 2147483647 w 27"/>
              <a:gd name="T37" fmla="*/ 2147483647 h 26"/>
              <a:gd name="T38" fmla="*/ 2147483647 w 27"/>
              <a:gd name="T39" fmla="*/ 2147483647 h 26"/>
              <a:gd name="T40" fmla="*/ 2147483647 w 27"/>
              <a:gd name="T41" fmla="*/ 2147483647 h 26"/>
              <a:gd name="T42" fmla="*/ 2147483647 w 27"/>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26"/>
              <a:gd name="T68" fmla="*/ 27 w 27"/>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26">
                <a:moveTo>
                  <a:pt x="0" y="16"/>
                </a:moveTo>
                <a:lnTo>
                  <a:pt x="0" y="5"/>
                </a:lnTo>
                <a:lnTo>
                  <a:pt x="0" y="0"/>
                </a:lnTo>
                <a:lnTo>
                  <a:pt x="6" y="0"/>
                </a:lnTo>
                <a:lnTo>
                  <a:pt x="11" y="0"/>
                </a:lnTo>
                <a:lnTo>
                  <a:pt x="22" y="0"/>
                </a:lnTo>
                <a:lnTo>
                  <a:pt x="27" y="10"/>
                </a:lnTo>
                <a:lnTo>
                  <a:pt x="22" y="26"/>
                </a:lnTo>
                <a:lnTo>
                  <a:pt x="11" y="26"/>
                </a:lnTo>
                <a:lnTo>
                  <a:pt x="0" y="26"/>
                </a:lnTo>
                <a:lnTo>
                  <a:pt x="0" y="16"/>
                </a:lnTo>
                <a:close/>
                <a:moveTo>
                  <a:pt x="6" y="16"/>
                </a:moveTo>
                <a:lnTo>
                  <a:pt x="6" y="21"/>
                </a:lnTo>
                <a:lnTo>
                  <a:pt x="11" y="26"/>
                </a:lnTo>
                <a:lnTo>
                  <a:pt x="22" y="21"/>
                </a:lnTo>
                <a:lnTo>
                  <a:pt x="22" y="10"/>
                </a:lnTo>
                <a:lnTo>
                  <a:pt x="16" y="5"/>
                </a:lnTo>
                <a:lnTo>
                  <a:pt x="11" y="5"/>
                </a:lnTo>
                <a:lnTo>
                  <a:pt x="6" y="5"/>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48" name="Rectangle 37"/>
          <p:cNvSpPr>
            <a:spLocks noChangeArrowheads="1"/>
          </p:cNvSpPr>
          <p:nvPr/>
        </p:nvSpPr>
        <p:spPr bwMode="auto">
          <a:xfrm>
            <a:off x="4216400" y="4937125"/>
            <a:ext cx="93663" cy="11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500" b="1">
                <a:solidFill>
                  <a:srgbClr val="000000"/>
                </a:solidFill>
                <a:latin typeface="Arial" pitchFamily="34" charset="0"/>
              </a:rPr>
              <a:t>O</a:t>
            </a:r>
            <a:endParaRPr lang="en-US"/>
          </a:p>
        </p:txBody>
      </p:sp>
      <p:sp>
        <p:nvSpPr>
          <p:cNvPr id="30749" name="Freeform 38"/>
          <p:cNvSpPr>
            <a:spLocks noEditPoints="1"/>
          </p:cNvSpPr>
          <p:nvPr/>
        </p:nvSpPr>
        <p:spPr bwMode="auto">
          <a:xfrm>
            <a:off x="3835400" y="5064125"/>
            <a:ext cx="50800" cy="50800"/>
          </a:xfrm>
          <a:custGeom>
            <a:avLst/>
            <a:gdLst>
              <a:gd name="T0" fmla="*/ 0 w 32"/>
              <a:gd name="T1" fmla="*/ 2147483647 h 32"/>
              <a:gd name="T2" fmla="*/ 2147483647 w 32"/>
              <a:gd name="T3" fmla="*/ 2147483647 h 32"/>
              <a:gd name="T4" fmla="*/ 2147483647 w 32"/>
              <a:gd name="T5" fmla="*/ 2147483647 h 32"/>
              <a:gd name="T6" fmla="*/ 2147483647 w 32"/>
              <a:gd name="T7" fmla="*/ 2147483647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5" y="11"/>
                </a:lnTo>
                <a:lnTo>
                  <a:pt x="5" y="5"/>
                </a:lnTo>
                <a:lnTo>
                  <a:pt x="10" y="5"/>
                </a:lnTo>
                <a:lnTo>
                  <a:pt x="16" y="0"/>
                </a:lnTo>
                <a:lnTo>
                  <a:pt x="26" y="5"/>
                </a:lnTo>
                <a:lnTo>
                  <a:pt x="32" y="21"/>
                </a:lnTo>
                <a:lnTo>
                  <a:pt x="26" y="32"/>
                </a:lnTo>
                <a:lnTo>
                  <a:pt x="16" y="32"/>
                </a:lnTo>
                <a:lnTo>
                  <a:pt x="5" y="27"/>
                </a:lnTo>
                <a:lnTo>
                  <a:pt x="0" y="16"/>
                </a:lnTo>
                <a:close/>
                <a:moveTo>
                  <a:pt x="5" y="16"/>
                </a:moveTo>
                <a:lnTo>
                  <a:pt x="10" y="27"/>
                </a:lnTo>
                <a:lnTo>
                  <a:pt x="16" y="27"/>
                </a:lnTo>
                <a:lnTo>
                  <a:pt x="21" y="27"/>
                </a:lnTo>
                <a:lnTo>
                  <a:pt x="26" y="16"/>
                </a:lnTo>
                <a:lnTo>
                  <a:pt x="21" y="11"/>
                </a:lnTo>
                <a:lnTo>
                  <a:pt x="16" y="5"/>
                </a:lnTo>
                <a:lnTo>
                  <a:pt x="10" y="11"/>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0" name="Freeform 39"/>
          <p:cNvSpPr>
            <a:spLocks noEditPoints="1"/>
          </p:cNvSpPr>
          <p:nvPr/>
        </p:nvSpPr>
        <p:spPr bwMode="auto">
          <a:xfrm>
            <a:off x="4768850" y="4987925"/>
            <a:ext cx="42863" cy="50800"/>
          </a:xfrm>
          <a:custGeom>
            <a:avLst/>
            <a:gdLst>
              <a:gd name="T0" fmla="*/ 0 w 27"/>
              <a:gd name="T1" fmla="*/ 2147483647 h 32"/>
              <a:gd name="T2" fmla="*/ 0 w 27"/>
              <a:gd name="T3" fmla="*/ 2147483647 h 32"/>
              <a:gd name="T4" fmla="*/ 2147483647 w 27"/>
              <a:gd name="T5" fmla="*/ 2147483647 h 32"/>
              <a:gd name="T6" fmla="*/ 2147483647 w 27"/>
              <a:gd name="T7" fmla="*/ 0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0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11"/>
                </a:lnTo>
                <a:lnTo>
                  <a:pt x="6" y="5"/>
                </a:lnTo>
                <a:lnTo>
                  <a:pt x="11" y="0"/>
                </a:lnTo>
                <a:lnTo>
                  <a:pt x="16" y="0"/>
                </a:lnTo>
                <a:lnTo>
                  <a:pt x="27" y="5"/>
                </a:lnTo>
                <a:lnTo>
                  <a:pt x="27" y="16"/>
                </a:lnTo>
                <a:lnTo>
                  <a:pt x="22" y="32"/>
                </a:lnTo>
                <a:lnTo>
                  <a:pt x="11" y="32"/>
                </a:lnTo>
                <a:lnTo>
                  <a:pt x="0" y="27"/>
                </a:lnTo>
                <a:lnTo>
                  <a:pt x="0" y="16"/>
                </a:lnTo>
                <a:close/>
                <a:moveTo>
                  <a:pt x="6" y="16"/>
                </a:moveTo>
                <a:lnTo>
                  <a:pt x="6" y="27"/>
                </a:lnTo>
                <a:lnTo>
                  <a:pt x="11" y="27"/>
                </a:lnTo>
                <a:lnTo>
                  <a:pt x="22" y="27"/>
                </a:lnTo>
                <a:lnTo>
                  <a:pt x="22" y="16"/>
                </a:lnTo>
                <a:lnTo>
                  <a:pt x="22" y="11"/>
                </a:lnTo>
                <a:lnTo>
                  <a:pt x="16" y="5"/>
                </a:lnTo>
                <a:lnTo>
                  <a:pt x="11" y="11"/>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1" name="Freeform 40"/>
          <p:cNvSpPr>
            <a:spLocks noEditPoints="1"/>
          </p:cNvSpPr>
          <p:nvPr/>
        </p:nvSpPr>
        <p:spPr bwMode="auto">
          <a:xfrm>
            <a:off x="4386263" y="5072063"/>
            <a:ext cx="52387" cy="50800"/>
          </a:xfrm>
          <a:custGeom>
            <a:avLst/>
            <a:gdLst>
              <a:gd name="T0" fmla="*/ 0 w 33"/>
              <a:gd name="T1" fmla="*/ 2147483647 h 32"/>
              <a:gd name="T2" fmla="*/ 2147483647 w 33"/>
              <a:gd name="T3" fmla="*/ 2147483647 h 32"/>
              <a:gd name="T4" fmla="*/ 2147483647 w 33"/>
              <a:gd name="T5" fmla="*/ 2147483647 h 32"/>
              <a:gd name="T6" fmla="*/ 2147483647 w 33"/>
              <a:gd name="T7" fmla="*/ 0 h 32"/>
              <a:gd name="T8" fmla="*/ 2147483647 w 33"/>
              <a:gd name="T9" fmla="*/ 0 h 32"/>
              <a:gd name="T10" fmla="*/ 2147483647 w 33"/>
              <a:gd name="T11" fmla="*/ 2147483647 h 32"/>
              <a:gd name="T12" fmla="*/ 2147483647 w 33"/>
              <a:gd name="T13" fmla="*/ 2147483647 h 32"/>
              <a:gd name="T14" fmla="*/ 2147483647 w 33"/>
              <a:gd name="T15" fmla="*/ 2147483647 h 32"/>
              <a:gd name="T16" fmla="*/ 2147483647 w 33"/>
              <a:gd name="T17" fmla="*/ 2147483647 h 32"/>
              <a:gd name="T18" fmla="*/ 0 w 33"/>
              <a:gd name="T19" fmla="*/ 2147483647 h 32"/>
              <a:gd name="T20" fmla="*/ 0 w 33"/>
              <a:gd name="T21" fmla="*/ 2147483647 h 32"/>
              <a:gd name="T22" fmla="*/ 0 w 33"/>
              <a:gd name="T23" fmla="*/ 2147483647 h 32"/>
              <a:gd name="T24" fmla="*/ 2147483647 w 33"/>
              <a:gd name="T25" fmla="*/ 2147483647 h 32"/>
              <a:gd name="T26" fmla="*/ 2147483647 w 33"/>
              <a:gd name="T27" fmla="*/ 2147483647 h 32"/>
              <a:gd name="T28" fmla="*/ 2147483647 w 33"/>
              <a:gd name="T29" fmla="*/ 2147483647 h 32"/>
              <a:gd name="T30" fmla="*/ 2147483647 w 33"/>
              <a:gd name="T31" fmla="*/ 2147483647 h 32"/>
              <a:gd name="T32" fmla="*/ 2147483647 w 33"/>
              <a:gd name="T33" fmla="*/ 2147483647 h 32"/>
              <a:gd name="T34" fmla="*/ 2147483647 w 33"/>
              <a:gd name="T35" fmla="*/ 2147483647 h 32"/>
              <a:gd name="T36" fmla="*/ 2147483647 w 33"/>
              <a:gd name="T37" fmla="*/ 2147483647 h 32"/>
              <a:gd name="T38" fmla="*/ 2147483647 w 33"/>
              <a:gd name="T39" fmla="*/ 2147483647 h 32"/>
              <a:gd name="T40" fmla="*/ 2147483647 w 33"/>
              <a:gd name="T41" fmla="*/ 2147483647 h 32"/>
              <a:gd name="T42" fmla="*/ 2147483647 w 33"/>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
              <a:gd name="T67" fmla="*/ 0 h 32"/>
              <a:gd name="T68" fmla="*/ 33 w 33"/>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 h="32">
                <a:moveTo>
                  <a:pt x="0" y="16"/>
                </a:moveTo>
                <a:lnTo>
                  <a:pt x="6" y="6"/>
                </a:lnTo>
                <a:lnTo>
                  <a:pt x="11" y="0"/>
                </a:lnTo>
                <a:lnTo>
                  <a:pt x="16" y="0"/>
                </a:lnTo>
                <a:lnTo>
                  <a:pt x="27" y="6"/>
                </a:lnTo>
                <a:lnTo>
                  <a:pt x="33" y="16"/>
                </a:lnTo>
                <a:lnTo>
                  <a:pt x="22" y="32"/>
                </a:lnTo>
                <a:lnTo>
                  <a:pt x="11" y="32"/>
                </a:lnTo>
                <a:lnTo>
                  <a:pt x="0" y="27"/>
                </a:lnTo>
                <a:lnTo>
                  <a:pt x="0" y="16"/>
                </a:lnTo>
                <a:close/>
                <a:moveTo>
                  <a:pt x="6" y="16"/>
                </a:moveTo>
                <a:lnTo>
                  <a:pt x="6" y="22"/>
                </a:lnTo>
                <a:lnTo>
                  <a:pt x="11" y="27"/>
                </a:lnTo>
                <a:lnTo>
                  <a:pt x="22" y="27"/>
                </a:lnTo>
                <a:lnTo>
                  <a:pt x="22" y="16"/>
                </a:lnTo>
                <a:lnTo>
                  <a:pt x="22" y="11"/>
                </a:lnTo>
                <a:lnTo>
                  <a:pt x="16" y="6"/>
                </a:lnTo>
                <a:lnTo>
                  <a:pt x="11" y="6"/>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2" name="Freeform 41"/>
          <p:cNvSpPr>
            <a:spLocks noEditPoints="1"/>
          </p:cNvSpPr>
          <p:nvPr/>
        </p:nvSpPr>
        <p:spPr bwMode="auto">
          <a:xfrm>
            <a:off x="5321300" y="5038725"/>
            <a:ext cx="50800" cy="50800"/>
          </a:xfrm>
          <a:custGeom>
            <a:avLst/>
            <a:gdLst>
              <a:gd name="T0" fmla="*/ 0 w 32"/>
              <a:gd name="T1" fmla="*/ 2147483647 h 32"/>
              <a:gd name="T2" fmla="*/ 0 w 32"/>
              <a:gd name="T3" fmla="*/ 2147483647 h 32"/>
              <a:gd name="T4" fmla="*/ 2147483647 w 32"/>
              <a:gd name="T5" fmla="*/ 2147483647 h 32"/>
              <a:gd name="T6" fmla="*/ 2147483647 w 32"/>
              <a:gd name="T7" fmla="*/ 2147483647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0" y="11"/>
                </a:lnTo>
                <a:lnTo>
                  <a:pt x="5" y="5"/>
                </a:lnTo>
                <a:lnTo>
                  <a:pt x="11" y="5"/>
                </a:lnTo>
                <a:lnTo>
                  <a:pt x="16" y="0"/>
                </a:lnTo>
                <a:lnTo>
                  <a:pt x="27" y="5"/>
                </a:lnTo>
                <a:lnTo>
                  <a:pt x="32" y="21"/>
                </a:lnTo>
                <a:lnTo>
                  <a:pt x="27" y="32"/>
                </a:lnTo>
                <a:lnTo>
                  <a:pt x="16" y="32"/>
                </a:lnTo>
                <a:lnTo>
                  <a:pt x="5" y="27"/>
                </a:lnTo>
                <a:lnTo>
                  <a:pt x="0" y="16"/>
                </a:lnTo>
                <a:close/>
                <a:moveTo>
                  <a:pt x="5" y="16"/>
                </a:moveTo>
                <a:lnTo>
                  <a:pt x="11" y="27"/>
                </a:lnTo>
                <a:lnTo>
                  <a:pt x="16" y="27"/>
                </a:lnTo>
                <a:lnTo>
                  <a:pt x="21" y="27"/>
                </a:lnTo>
                <a:lnTo>
                  <a:pt x="21" y="21"/>
                </a:lnTo>
                <a:lnTo>
                  <a:pt x="21" y="11"/>
                </a:lnTo>
                <a:lnTo>
                  <a:pt x="16" y="5"/>
                </a:lnTo>
                <a:lnTo>
                  <a:pt x="11" y="11"/>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3" name="Freeform 42"/>
          <p:cNvSpPr>
            <a:spLocks noEditPoints="1"/>
          </p:cNvSpPr>
          <p:nvPr/>
        </p:nvSpPr>
        <p:spPr bwMode="auto">
          <a:xfrm>
            <a:off x="4938713" y="5122863"/>
            <a:ext cx="42862" cy="52387"/>
          </a:xfrm>
          <a:custGeom>
            <a:avLst/>
            <a:gdLst>
              <a:gd name="T0" fmla="*/ 0 w 27"/>
              <a:gd name="T1" fmla="*/ 2147483647 h 33"/>
              <a:gd name="T2" fmla="*/ 0 w 27"/>
              <a:gd name="T3" fmla="*/ 2147483647 h 33"/>
              <a:gd name="T4" fmla="*/ 2147483647 w 27"/>
              <a:gd name="T5" fmla="*/ 0 h 33"/>
              <a:gd name="T6" fmla="*/ 2147483647 w 27"/>
              <a:gd name="T7" fmla="*/ 0 h 33"/>
              <a:gd name="T8" fmla="*/ 2147483647 w 27"/>
              <a:gd name="T9" fmla="*/ 0 h 33"/>
              <a:gd name="T10" fmla="*/ 2147483647 w 27"/>
              <a:gd name="T11" fmla="*/ 2147483647 h 33"/>
              <a:gd name="T12" fmla="*/ 2147483647 w 27"/>
              <a:gd name="T13" fmla="*/ 2147483647 h 33"/>
              <a:gd name="T14" fmla="*/ 2147483647 w 27"/>
              <a:gd name="T15" fmla="*/ 2147483647 h 33"/>
              <a:gd name="T16" fmla="*/ 2147483647 w 27"/>
              <a:gd name="T17" fmla="*/ 2147483647 h 33"/>
              <a:gd name="T18" fmla="*/ 0 w 27"/>
              <a:gd name="T19" fmla="*/ 2147483647 h 33"/>
              <a:gd name="T20" fmla="*/ 0 w 27"/>
              <a:gd name="T21" fmla="*/ 2147483647 h 33"/>
              <a:gd name="T22" fmla="*/ 0 w 27"/>
              <a:gd name="T23" fmla="*/ 2147483647 h 33"/>
              <a:gd name="T24" fmla="*/ 2147483647 w 27"/>
              <a:gd name="T25" fmla="*/ 2147483647 h 33"/>
              <a:gd name="T26" fmla="*/ 2147483647 w 27"/>
              <a:gd name="T27" fmla="*/ 2147483647 h 33"/>
              <a:gd name="T28" fmla="*/ 2147483647 w 27"/>
              <a:gd name="T29" fmla="*/ 2147483647 h 33"/>
              <a:gd name="T30" fmla="*/ 2147483647 w 27"/>
              <a:gd name="T31" fmla="*/ 2147483647 h 33"/>
              <a:gd name="T32" fmla="*/ 2147483647 w 27"/>
              <a:gd name="T33" fmla="*/ 2147483647 h 33"/>
              <a:gd name="T34" fmla="*/ 2147483647 w 27"/>
              <a:gd name="T35" fmla="*/ 2147483647 h 33"/>
              <a:gd name="T36" fmla="*/ 2147483647 w 27"/>
              <a:gd name="T37" fmla="*/ 2147483647 h 33"/>
              <a:gd name="T38" fmla="*/ 2147483647 w 27"/>
              <a:gd name="T39" fmla="*/ 2147483647 h 33"/>
              <a:gd name="T40" fmla="*/ 2147483647 w 27"/>
              <a:gd name="T41" fmla="*/ 2147483647 h 33"/>
              <a:gd name="T42" fmla="*/ 2147483647 w 27"/>
              <a:gd name="T43" fmla="*/ 2147483647 h 3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3"/>
              <a:gd name="T68" fmla="*/ 27 w 27"/>
              <a:gd name="T69" fmla="*/ 33 h 3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3">
                <a:moveTo>
                  <a:pt x="0" y="11"/>
                </a:moveTo>
                <a:lnTo>
                  <a:pt x="0" y="6"/>
                </a:lnTo>
                <a:lnTo>
                  <a:pt x="6" y="0"/>
                </a:lnTo>
                <a:lnTo>
                  <a:pt x="11" y="0"/>
                </a:lnTo>
                <a:lnTo>
                  <a:pt x="16" y="0"/>
                </a:lnTo>
                <a:lnTo>
                  <a:pt x="27" y="6"/>
                </a:lnTo>
                <a:lnTo>
                  <a:pt x="27" y="16"/>
                </a:lnTo>
                <a:lnTo>
                  <a:pt x="22" y="27"/>
                </a:lnTo>
                <a:lnTo>
                  <a:pt x="11" y="33"/>
                </a:lnTo>
                <a:lnTo>
                  <a:pt x="0" y="22"/>
                </a:lnTo>
                <a:lnTo>
                  <a:pt x="0" y="11"/>
                </a:lnTo>
                <a:close/>
                <a:moveTo>
                  <a:pt x="6" y="11"/>
                </a:moveTo>
                <a:lnTo>
                  <a:pt x="6" y="22"/>
                </a:lnTo>
                <a:lnTo>
                  <a:pt x="11" y="27"/>
                </a:lnTo>
                <a:lnTo>
                  <a:pt x="16" y="22"/>
                </a:lnTo>
                <a:lnTo>
                  <a:pt x="22" y="16"/>
                </a:lnTo>
                <a:lnTo>
                  <a:pt x="22" y="6"/>
                </a:lnTo>
                <a:lnTo>
                  <a:pt x="16" y="6"/>
                </a:lnTo>
                <a:lnTo>
                  <a:pt x="11" y="6"/>
                </a:lnTo>
                <a:lnTo>
                  <a:pt x="6"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4" name="Freeform 43"/>
          <p:cNvSpPr>
            <a:spLocks noEditPoints="1"/>
          </p:cNvSpPr>
          <p:nvPr/>
        </p:nvSpPr>
        <p:spPr bwMode="auto">
          <a:xfrm>
            <a:off x="5873750" y="5097463"/>
            <a:ext cx="41275" cy="50800"/>
          </a:xfrm>
          <a:custGeom>
            <a:avLst/>
            <a:gdLst>
              <a:gd name="T0" fmla="*/ 0 w 26"/>
              <a:gd name="T1" fmla="*/ 2147483647 h 32"/>
              <a:gd name="T2" fmla="*/ 0 w 26"/>
              <a:gd name="T3" fmla="*/ 2147483647 h 32"/>
              <a:gd name="T4" fmla="*/ 2147483647 w 26"/>
              <a:gd name="T5" fmla="*/ 2147483647 h 32"/>
              <a:gd name="T6" fmla="*/ 2147483647 w 26"/>
              <a:gd name="T7" fmla="*/ 0 h 32"/>
              <a:gd name="T8" fmla="*/ 2147483647 w 26"/>
              <a:gd name="T9" fmla="*/ 0 h 32"/>
              <a:gd name="T10" fmla="*/ 2147483647 w 26"/>
              <a:gd name="T11" fmla="*/ 2147483647 h 32"/>
              <a:gd name="T12" fmla="*/ 2147483647 w 26"/>
              <a:gd name="T13" fmla="*/ 2147483647 h 32"/>
              <a:gd name="T14" fmla="*/ 2147483647 w 26"/>
              <a:gd name="T15" fmla="*/ 2147483647 h 32"/>
              <a:gd name="T16" fmla="*/ 2147483647 w 26"/>
              <a:gd name="T17" fmla="*/ 2147483647 h 32"/>
              <a:gd name="T18" fmla="*/ 0 w 26"/>
              <a:gd name="T19" fmla="*/ 2147483647 h 32"/>
              <a:gd name="T20" fmla="*/ 0 w 26"/>
              <a:gd name="T21" fmla="*/ 2147483647 h 32"/>
              <a:gd name="T22" fmla="*/ 0 w 26"/>
              <a:gd name="T23" fmla="*/ 2147483647 h 32"/>
              <a:gd name="T24" fmla="*/ 2147483647 w 26"/>
              <a:gd name="T25" fmla="*/ 2147483647 h 32"/>
              <a:gd name="T26" fmla="*/ 2147483647 w 26"/>
              <a:gd name="T27" fmla="*/ 2147483647 h 32"/>
              <a:gd name="T28" fmla="*/ 2147483647 w 26"/>
              <a:gd name="T29" fmla="*/ 2147483647 h 32"/>
              <a:gd name="T30" fmla="*/ 2147483647 w 26"/>
              <a:gd name="T31" fmla="*/ 2147483647 h 32"/>
              <a:gd name="T32" fmla="*/ 2147483647 w 26"/>
              <a:gd name="T33" fmla="*/ 2147483647 h 32"/>
              <a:gd name="T34" fmla="*/ 2147483647 w 26"/>
              <a:gd name="T35" fmla="*/ 2147483647 h 32"/>
              <a:gd name="T36" fmla="*/ 2147483647 w 26"/>
              <a:gd name="T37" fmla="*/ 2147483647 h 32"/>
              <a:gd name="T38" fmla="*/ 2147483647 w 26"/>
              <a:gd name="T39" fmla="*/ 2147483647 h 32"/>
              <a:gd name="T40" fmla="*/ 2147483647 w 26"/>
              <a:gd name="T41" fmla="*/ 2147483647 h 32"/>
              <a:gd name="T42" fmla="*/ 2147483647 w 26"/>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6"/>
              <a:gd name="T67" fmla="*/ 0 h 32"/>
              <a:gd name="T68" fmla="*/ 26 w 26"/>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6" h="32">
                <a:moveTo>
                  <a:pt x="0" y="16"/>
                </a:moveTo>
                <a:lnTo>
                  <a:pt x="0" y="6"/>
                </a:lnTo>
                <a:lnTo>
                  <a:pt x="5" y="6"/>
                </a:lnTo>
                <a:lnTo>
                  <a:pt x="10" y="0"/>
                </a:lnTo>
                <a:lnTo>
                  <a:pt x="16" y="0"/>
                </a:lnTo>
                <a:lnTo>
                  <a:pt x="26" y="6"/>
                </a:lnTo>
                <a:lnTo>
                  <a:pt x="26" y="16"/>
                </a:lnTo>
                <a:lnTo>
                  <a:pt x="21" y="27"/>
                </a:lnTo>
                <a:lnTo>
                  <a:pt x="10" y="32"/>
                </a:lnTo>
                <a:lnTo>
                  <a:pt x="0" y="27"/>
                </a:lnTo>
                <a:lnTo>
                  <a:pt x="0" y="16"/>
                </a:lnTo>
                <a:close/>
                <a:moveTo>
                  <a:pt x="5" y="16"/>
                </a:moveTo>
                <a:lnTo>
                  <a:pt x="5" y="22"/>
                </a:lnTo>
                <a:lnTo>
                  <a:pt x="10" y="27"/>
                </a:lnTo>
                <a:lnTo>
                  <a:pt x="16" y="27"/>
                </a:lnTo>
                <a:lnTo>
                  <a:pt x="21" y="16"/>
                </a:lnTo>
                <a:lnTo>
                  <a:pt x="21" y="11"/>
                </a:lnTo>
                <a:lnTo>
                  <a:pt x="16" y="6"/>
                </a:lnTo>
                <a:lnTo>
                  <a:pt x="5" y="6"/>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5" name="Freeform 44"/>
          <p:cNvSpPr>
            <a:spLocks noEditPoints="1"/>
          </p:cNvSpPr>
          <p:nvPr/>
        </p:nvSpPr>
        <p:spPr bwMode="auto">
          <a:xfrm>
            <a:off x="5491163" y="5175250"/>
            <a:ext cx="42862" cy="50800"/>
          </a:xfrm>
          <a:custGeom>
            <a:avLst/>
            <a:gdLst>
              <a:gd name="T0" fmla="*/ 0 w 27"/>
              <a:gd name="T1" fmla="*/ 2147483647 h 32"/>
              <a:gd name="T2" fmla="*/ 0 w 27"/>
              <a:gd name="T3" fmla="*/ 2147483647 h 32"/>
              <a:gd name="T4" fmla="*/ 2147483647 w 27"/>
              <a:gd name="T5" fmla="*/ 2147483647 h 32"/>
              <a:gd name="T6" fmla="*/ 2147483647 w 27"/>
              <a:gd name="T7" fmla="*/ 0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0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10"/>
                </a:lnTo>
                <a:lnTo>
                  <a:pt x="5" y="5"/>
                </a:lnTo>
                <a:lnTo>
                  <a:pt x="11" y="0"/>
                </a:lnTo>
                <a:lnTo>
                  <a:pt x="16" y="0"/>
                </a:lnTo>
                <a:lnTo>
                  <a:pt x="27" y="10"/>
                </a:lnTo>
                <a:lnTo>
                  <a:pt x="27" y="21"/>
                </a:lnTo>
                <a:lnTo>
                  <a:pt x="21" y="32"/>
                </a:lnTo>
                <a:lnTo>
                  <a:pt x="11" y="32"/>
                </a:lnTo>
                <a:lnTo>
                  <a:pt x="0" y="26"/>
                </a:lnTo>
                <a:lnTo>
                  <a:pt x="0" y="16"/>
                </a:lnTo>
                <a:close/>
                <a:moveTo>
                  <a:pt x="5" y="16"/>
                </a:moveTo>
                <a:lnTo>
                  <a:pt x="5" y="26"/>
                </a:lnTo>
                <a:lnTo>
                  <a:pt x="11" y="26"/>
                </a:lnTo>
                <a:lnTo>
                  <a:pt x="16" y="26"/>
                </a:lnTo>
                <a:lnTo>
                  <a:pt x="21" y="21"/>
                </a:lnTo>
                <a:lnTo>
                  <a:pt x="21" y="10"/>
                </a:lnTo>
                <a:lnTo>
                  <a:pt x="16" y="5"/>
                </a:lnTo>
                <a:lnTo>
                  <a:pt x="11" y="10"/>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6" name="Freeform 45"/>
          <p:cNvSpPr>
            <a:spLocks noEditPoints="1"/>
          </p:cNvSpPr>
          <p:nvPr/>
        </p:nvSpPr>
        <p:spPr bwMode="auto">
          <a:xfrm>
            <a:off x="6424613" y="5148263"/>
            <a:ext cx="42862" cy="52387"/>
          </a:xfrm>
          <a:custGeom>
            <a:avLst/>
            <a:gdLst>
              <a:gd name="T0" fmla="*/ 0 w 27"/>
              <a:gd name="T1" fmla="*/ 2147483647 h 33"/>
              <a:gd name="T2" fmla="*/ 0 w 27"/>
              <a:gd name="T3" fmla="*/ 2147483647 h 33"/>
              <a:gd name="T4" fmla="*/ 2147483647 w 27"/>
              <a:gd name="T5" fmla="*/ 2147483647 h 33"/>
              <a:gd name="T6" fmla="*/ 2147483647 w 27"/>
              <a:gd name="T7" fmla="*/ 2147483647 h 33"/>
              <a:gd name="T8" fmla="*/ 2147483647 w 27"/>
              <a:gd name="T9" fmla="*/ 0 h 33"/>
              <a:gd name="T10" fmla="*/ 2147483647 w 27"/>
              <a:gd name="T11" fmla="*/ 2147483647 h 33"/>
              <a:gd name="T12" fmla="*/ 2147483647 w 27"/>
              <a:gd name="T13" fmla="*/ 2147483647 h 33"/>
              <a:gd name="T14" fmla="*/ 2147483647 w 27"/>
              <a:gd name="T15" fmla="*/ 2147483647 h 33"/>
              <a:gd name="T16" fmla="*/ 2147483647 w 27"/>
              <a:gd name="T17" fmla="*/ 2147483647 h 33"/>
              <a:gd name="T18" fmla="*/ 0 w 27"/>
              <a:gd name="T19" fmla="*/ 2147483647 h 33"/>
              <a:gd name="T20" fmla="*/ 0 w 27"/>
              <a:gd name="T21" fmla="*/ 2147483647 h 33"/>
              <a:gd name="T22" fmla="*/ 0 w 27"/>
              <a:gd name="T23" fmla="*/ 2147483647 h 33"/>
              <a:gd name="T24" fmla="*/ 2147483647 w 27"/>
              <a:gd name="T25" fmla="*/ 2147483647 h 33"/>
              <a:gd name="T26" fmla="*/ 2147483647 w 27"/>
              <a:gd name="T27" fmla="*/ 2147483647 h 33"/>
              <a:gd name="T28" fmla="*/ 2147483647 w 27"/>
              <a:gd name="T29" fmla="*/ 2147483647 h 33"/>
              <a:gd name="T30" fmla="*/ 2147483647 w 27"/>
              <a:gd name="T31" fmla="*/ 2147483647 h 33"/>
              <a:gd name="T32" fmla="*/ 2147483647 w 27"/>
              <a:gd name="T33" fmla="*/ 2147483647 h 33"/>
              <a:gd name="T34" fmla="*/ 2147483647 w 27"/>
              <a:gd name="T35" fmla="*/ 2147483647 h 33"/>
              <a:gd name="T36" fmla="*/ 2147483647 w 27"/>
              <a:gd name="T37" fmla="*/ 2147483647 h 33"/>
              <a:gd name="T38" fmla="*/ 2147483647 w 27"/>
              <a:gd name="T39" fmla="*/ 2147483647 h 33"/>
              <a:gd name="T40" fmla="*/ 2147483647 w 27"/>
              <a:gd name="T41" fmla="*/ 2147483647 h 33"/>
              <a:gd name="T42" fmla="*/ 2147483647 w 27"/>
              <a:gd name="T43" fmla="*/ 2147483647 h 3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3"/>
              <a:gd name="T68" fmla="*/ 27 w 27"/>
              <a:gd name="T69" fmla="*/ 33 h 3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3">
                <a:moveTo>
                  <a:pt x="0" y="17"/>
                </a:moveTo>
                <a:lnTo>
                  <a:pt x="0" y="11"/>
                </a:lnTo>
                <a:lnTo>
                  <a:pt x="6" y="6"/>
                </a:lnTo>
                <a:lnTo>
                  <a:pt x="16" y="0"/>
                </a:lnTo>
                <a:lnTo>
                  <a:pt x="27" y="6"/>
                </a:lnTo>
                <a:lnTo>
                  <a:pt x="27" y="22"/>
                </a:lnTo>
                <a:lnTo>
                  <a:pt x="22" y="33"/>
                </a:lnTo>
                <a:lnTo>
                  <a:pt x="11" y="33"/>
                </a:lnTo>
                <a:lnTo>
                  <a:pt x="0" y="27"/>
                </a:lnTo>
                <a:lnTo>
                  <a:pt x="0" y="17"/>
                </a:lnTo>
                <a:close/>
                <a:moveTo>
                  <a:pt x="6" y="17"/>
                </a:moveTo>
                <a:lnTo>
                  <a:pt x="6" y="27"/>
                </a:lnTo>
                <a:lnTo>
                  <a:pt x="11" y="27"/>
                </a:lnTo>
                <a:lnTo>
                  <a:pt x="16" y="27"/>
                </a:lnTo>
                <a:lnTo>
                  <a:pt x="22" y="17"/>
                </a:lnTo>
                <a:lnTo>
                  <a:pt x="22" y="11"/>
                </a:lnTo>
                <a:lnTo>
                  <a:pt x="16" y="6"/>
                </a:lnTo>
                <a:lnTo>
                  <a:pt x="6" y="11"/>
                </a:lnTo>
                <a:lnTo>
                  <a:pt x="6"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7" name="Freeform 46"/>
          <p:cNvSpPr>
            <a:spLocks noEditPoints="1"/>
          </p:cNvSpPr>
          <p:nvPr/>
        </p:nvSpPr>
        <p:spPr bwMode="auto">
          <a:xfrm>
            <a:off x="6043613" y="5233988"/>
            <a:ext cx="41275" cy="50800"/>
          </a:xfrm>
          <a:custGeom>
            <a:avLst/>
            <a:gdLst>
              <a:gd name="T0" fmla="*/ 0 w 26"/>
              <a:gd name="T1" fmla="*/ 2147483647 h 32"/>
              <a:gd name="T2" fmla="*/ 0 w 26"/>
              <a:gd name="T3" fmla="*/ 2147483647 h 32"/>
              <a:gd name="T4" fmla="*/ 2147483647 w 26"/>
              <a:gd name="T5" fmla="*/ 0 h 32"/>
              <a:gd name="T6" fmla="*/ 2147483647 w 26"/>
              <a:gd name="T7" fmla="*/ 0 h 32"/>
              <a:gd name="T8" fmla="*/ 2147483647 w 26"/>
              <a:gd name="T9" fmla="*/ 0 h 32"/>
              <a:gd name="T10" fmla="*/ 2147483647 w 26"/>
              <a:gd name="T11" fmla="*/ 2147483647 h 32"/>
              <a:gd name="T12" fmla="*/ 2147483647 w 26"/>
              <a:gd name="T13" fmla="*/ 2147483647 h 32"/>
              <a:gd name="T14" fmla="*/ 2147483647 w 26"/>
              <a:gd name="T15" fmla="*/ 2147483647 h 32"/>
              <a:gd name="T16" fmla="*/ 2147483647 w 26"/>
              <a:gd name="T17" fmla="*/ 2147483647 h 32"/>
              <a:gd name="T18" fmla="*/ 0 w 26"/>
              <a:gd name="T19" fmla="*/ 2147483647 h 32"/>
              <a:gd name="T20" fmla="*/ 0 w 26"/>
              <a:gd name="T21" fmla="*/ 2147483647 h 32"/>
              <a:gd name="T22" fmla="*/ 0 w 26"/>
              <a:gd name="T23" fmla="*/ 2147483647 h 32"/>
              <a:gd name="T24" fmla="*/ 2147483647 w 26"/>
              <a:gd name="T25" fmla="*/ 2147483647 h 32"/>
              <a:gd name="T26" fmla="*/ 2147483647 w 26"/>
              <a:gd name="T27" fmla="*/ 2147483647 h 32"/>
              <a:gd name="T28" fmla="*/ 2147483647 w 26"/>
              <a:gd name="T29" fmla="*/ 2147483647 h 32"/>
              <a:gd name="T30" fmla="*/ 2147483647 w 26"/>
              <a:gd name="T31" fmla="*/ 2147483647 h 32"/>
              <a:gd name="T32" fmla="*/ 2147483647 w 26"/>
              <a:gd name="T33" fmla="*/ 2147483647 h 32"/>
              <a:gd name="T34" fmla="*/ 2147483647 w 26"/>
              <a:gd name="T35" fmla="*/ 2147483647 h 32"/>
              <a:gd name="T36" fmla="*/ 2147483647 w 26"/>
              <a:gd name="T37" fmla="*/ 2147483647 h 32"/>
              <a:gd name="T38" fmla="*/ 2147483647 w 26"/>
              <a:gd name="T39" fmla="*/ 2147483647 h 32"/>
              <a:gd name="T40" fmla="*/ 2147483647 w 26"/>
              <a:gd name="T41" fmla="*/ 2147483647 h 32"/>
              <a:gd name="T42" fmla="*/ 2147483647 w 26"/>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6"/>
              <a:gd name="T67" fmla="*/ 0 h 32"/>
              <a:gd name="T68" fmla="*/ 26 w 26"/>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6" h="32">
                <a:moveTo>
                  <a:pt x="0" y="11"/>
                </a:moveTo>
                <a:lnTo>
                  <a:pt x="0" y="5"/>
                </a:lnTo>
                <a:lnTo>
                  <a:pt x="5" y="0"/>
                </a:lnTo>
                <a:lnTo>
                  <a:pt x="10" y="0"/>
                </a:lnTo>
                <a:lnTo>
                  <a:pt x="16" y="0"/>
                </a:lnTo>
                <a:lnTo>
                  <a:pt x="26" y="5"/>
                </a:lnTo>
                <a:lnTo>
                  <a:pt x="26" y="16"/>
                </a:lnTo>
                <a:lnTo>
                  <a:pt x="21" y="27"/>
                </a:lnTo>
                <a:lnTo>
                  <a:pt x="10" y="32"/>
                </a:lnTo>
                <a:lnTo>
                  <a:pt x="0" y="27"/>
                </a:lnTo>
                <a:lnTo>
                  <a:pt x="0" y="11"/>
                </a:lnTo>
                <a:close/>
                <a:moveTo>
                  <a:pt x="5" y="16"/>
                </a:moveTo>
                <a:lnTo>
                  <a:pt x="5" y="21"/>
                </a:lnTo>
                <a:lnTo>
                  <a:pt x="10" y="27"/>
                </a:lnTo>
                <a:lnTo>
                  <a:pt x="16" y="27"/>
                </a:lnTo>
                <a:lnTo>
                  <a:pt x="21" y="16"/>
                </a:lnTo>
                <a:lnTo>
                  <a:pt x="21" y="11"/>
                </a:lnTo>
                <a:lnTo>
                  <a:pt x="16" y="5"/>
                </a:lnTo>
                <a:lnTo>
                  <a:pt x="5" y="5"/>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8" name="Freeform 47"/>
          <p:cNvSpPr>
            <a:spLocks noEditPoints="1"/>
          </p:cNvSpPr>
          <p:nvPr/>
        </p:nvSpPr>
        <p:spPr bwMode="auto">
          <a:xfrm>
            <a:off x="6977063" y="5200650"/>
            <a:ext cx="50800" cy="50800"/>
          </a:xfrm>
          <a:custGeom>
            <a:avLst/>
            <a:gdLst>
              <a:gd name="T0" fmla="*/ 0 w 32"/>
              <a:gd name="T1" fmla="*/ 2147483647 h 32"/>
              <a:gd name="T2" fmla="*/ 0 w 32"/>
              <a:gd name="T3" fmla="*/ 2147483647 h 32"/>
              <a:gd name="T4" fmla="*/ 2147483647 w 32"/>
              <a:gd name="T5" fmla="*/ 2147483647 h 32"/>
              <a:gd name="T6" fmla="*/ 2147483647 w 32"/>
              <a:gd name="T7" fmla="*/ 0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0" y="5"/>
                </a:lnTo>
                <a:lnTo>
                  <a:pt x="6" y="5"/>
                </a:lnTo>
                <a:lnTo>
                  <a:pt x="11" y="0"/>
                </a:lnTo>
                <a:lnTo>
                  <a:pt x="16" y="0"/>
                </a:lnTo>
                <a:lnTo>
                  <a:pt x="27" y="5"/>
                </a:lnTo>
                <a:lnTo>
                  <a:pt x="32" y="16"/>
                </a:lnTo>
                <a:lnTo>
                  <a:pt x="27" y="26"/>
                </a:lnTo>
                <a:lnTo>
                  <a:pt x="16" y="32"/>
                </a:lnTo>
                <a:lnTo>
                  <a:pt x="6" y="26"/>
                </a:lnTo>
                <a:lnTo>
                  <a:pt x="0" y="16"/>
                </a:lnTo>
                <a:close/>
                <a:moveTo>
                  <a:pt x="6" y="16"/>
                </a:moveTo>
                <a:lnTo>
                  <a:pt x="11" y="21"/>
                </a:lnTo>
                <a:lnTo>
                  <a:pt x="16" y="26"/>
                </a:lnTo>
                <a:lnTo>
                  <a:pt x="22" y="26"/>
                </a:lnTo>
                <a:lnTo>
                  <a:pt x="22" y="16"/>
                </a:lnTo>
                <a:lnTo>
                  <a:pt x="22" y="10"/>
                </a:lnTo>
                <a:lnTo>
                  <a:pt x="16" y="5"/>
                </a:lnTo>
                <a:lnTo>
                  <a:pt x="11" y="5"/>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9" name="Freeform 48"/>
          <p:cNvSpPr>
            <a:spLocks noEditPoints="1"/>
          </p:cNvSpPr>
          <p:nvPr/>
        </p:nvSpPr>
        <p:spPr bwMode="auto">
          <a:xfrm>
            <a:off x="6594475" y="5284788"/>
            <a:ext cx="42863" cy="50800"/>
          </a:xfrm>
          <a:custGeom>
            <a:avLst/>
            <a:gdLst>
              <a:gd name="T0" fmla="*/ 0 w 27"/>
              <a:gd name="T1" fmla="*/ 2147483647 h 32"/>
              <a:gd name="T2" fmla="*/ 0 w 27"/>
              <a:gd name="T3" fmla="*/ 2147483647 h 32"/>
              <a:gd name="T4" fmla="*/ 2147483647 w 27"/>
              <a:gd name="T5" fmla="*/ 0 h 32"/>
              <a:gd name="T6" fmla="*/ 2147483647 w 27"/>
              <a:gd name="T7" fmla="*/ 0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0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1"/>
                </a:moveTo>
                <a:lnTo>
                  <a:pt x="0" y="5"/>
                </a:lnTo>
                <a:lnTo>
                  <a:pt x="6" y="0"/>
                </a:lnTo>
                <a:lnTo>
                  <a:pt x="11" y="0"/>
                </a:lnTo>
                <a:lnTo>
                  <a:pt x="16" y="0"/>
                </a:lnTo>
                <a:lnTo>
                  <a:pt x="27" y="5"/>
                </a:lnTo>
                <a:lnTo>
                  <a:pt x="27" y="16"/>
                </a:lnTo>
                <a:lnTo>
                  <a:pt x="22" y="27"/>
                </a:lnTo>
                <a:lnTo>
                  <a:pt x="11" y="32"/>
                </a:lnTo>
                <a:lnTo>
                  <a:pt x="0" y="27"/>
                </a:lnTo>
                <a:lnTo>
                  <a:pt x="0" y="11"/>
                </a:lnTo>
                <a:close/>
                <a:moveTo>
                  <a:pt x="6" y="11"/>
                </a:moveTo>
                <a:lnTo>
                  <a:pt x="6" y="21"/>
                </a:lnTo>
                <a:lnTo>
                  <a:pt x="11" y="27"/>
                </a:lnTo>
                <a:lnTo>
                  <a:pt x="16" y="21"/>
                </a:lnTo>
                <a:lnTo>
                  <a:pt x="22" y="16"/>
                </a:lnTo>
                <a:lnTo>
                  <a:pt x="22" y="5"/>
                </a:lnTo>
                <a:lnTo>
                  <a:pt x="16" y="5"/>
                </a:lnTo>
                <a:lnTo>
                  <a:pt x="6" y="5"/>
                </a:lnTo>
                <a:lnTo>
                  <a:pt x="6"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60" name="Freeform 49"/>
          <p:cNvSpPr>
            <a:spLocks noEditPoints="1"/>
          </p:cNvSpPr>
          <p:nvPr/>
        </p:nvSpPr>
        <p:spPr bwMode="auto">
          <a:xfrm>
            <a:off x="7521575" y="5216525"/>
            <a:ext cx="50800" cy="50800"/>
          </a:xfrm>
          <a:custGeom>
            <a:avLst/>
            <a:gdLst>
              <a:gd name="T0" fmla="*/ 0 w 32"/>
              <a:gd name="T1" fmla="*/ 2147483647 h 32"/>
              <a:gd name="T2" fmla="*/ 2147483647 w 32"/>
              <a:gd name="T3" fmla="*/ 2147483647 h 32"/>
              <a:gd name="T4" fmla="*/ 2147483647 w 32"/>
              <a:gd name="T5" fmla="*/ 2147483647 h 32"/>
              <a:gd name="T6" fmla="*/ 2147483647 w 32"/>
              <a:gd name="T7" fmla="*/ 0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5" y="11"/>
                </a:lnTo>
                <a:lnTo>
                  <a:pt x="5" y="6"/>
                </a:lnTo>
                <a:lnTo>
                  <a:pt x="10" y="0"/>
                </a:lnTo>
                <a:lnTo>
                  <a:pt x="16" y="0"/>
                </a:lnTo>
                <a:lnTo>
                  <a:pt x="26" y="6"/>
                </a:lnTo>
                <a:lnTo>
                  <a:pt x="32" y="16"/>
                </a:lnTo>
                <a:lnTo>
                  <a:pt x="26" y="27"/>
                </a:lnTo>
                <a:lnTo>
                  <a:pt x="16" y="32"/>
                </a:lnTo>
                <a:lnTo>
                  <a:pt x="5" y="27"/>
                </a:lnTo>
                <a:lnTo>
                  <a:pt x="0" y="16"/>
                </a:lnTo>
                <a:close/>
                <a:moveTo>
                  <a:pt x="5" y="16"/>
                </a:moveTo>
                <a:lnTo>
                  <a:pt x="10" y="22"/>
                </a:lnTo>
                <a:lnTo>
                  <a:pt x="16" y="27"/>
                </a:lnTo>
                <a:lnTo>
                  <a:pt x="21" y="27"/>
                </a:lnTo>
                <a:lnTo>
                  <a:pt x="26" y="16"/>
                </a:lnTo>
                <a:lnTo>
                  <a:pt x="21" y="11"/>
                </a:lnTo>
                <a:lnTo>
                  <a:pt x="16" y="6"/>
                </a:lnTo>
                <a:lnTo>
                  <a:pt x="10" y="11"/>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61" name="Freeform 50"/>
          <p:cNvSpPr>
            <a:spLocks noEditPoints="1"/>
          </p:cNvSpPr>
          <p:nvPr/>
        </p:nvSpPr>
        <p:spPr bwMode="auto">
          <a:xfrm>
            <a:off x="7597775" y="5403850"/>
            <a:ext cx="41275" cy="50800"/>
          </a:xfrm>
          <a:custGeom>
            <a:avLst/>
            <a:gdLst>
              <a:gd name="T0" fmla="*/ 0 w 26"/>
              <a:gd name="T1" fmla="*/ 2147483647 h 32"/>
              <a:gd name="T2" fmla="*/ 0 w 26"/>
              <a:gd name="T3" fmla="*/ 2147483647 h 32"/>
              <a:gd name="T4" fmla="*/ 2147483647 w 26"/>
              <a:gd name="T5" fmla="*/ 2147483647 h 32"/>
              <a:gd name="T6" fmla="*/ 2147483647 w 26"/>
              <a:gd name="T7" fmla="*/ 2147483647 h 32"/>
              <a:gd name="T8" fmla="*/ 2147483647 w 26"/>
              <a:gd name="T9" fmla="*/ 0 h 32"/>
              <a:gd name="T10" fmla="*/ 2147483647 w 26"/>
              <a:gd name="T11" fmla="*/ 2147483647 h 32"/>
              <a:gd name="T12" fmla="*/ 2147483647 w 26"/>
              <a:gd name="T13" fmla="*/ 2147483647 h 32"/>
              <a:gd name="T14" fmla="*/ 2147483647 w 26"/>
              <a:gd name="T15" fmla="*/ 2147483647 h 32"/>
              <a:gd name="T16" fmla="*/ 2147483647 w 26"/>
              <a:gd name="T17" fmla="*/ 2147483647 h 32"/>
              <a:gd name="T18" fmla="*/ 2147483647 w 26"/>
              <a:gd name="T19" fmla="*/ 2147483647 h 32"/>
              <a:gd name="T20" fmla="*/ 0 w 26"/>
              <a:gd name="T21" fmla="*/ 2147483647 h 32"/>
              <a:gd name="T22" fmla="*/ 0 w 26"/>
              <a:gd name="T23" fmla="*/ 2147483647 h 32"/>
              <a:gd name="T24" fmla="*/ 2147483647 w 26"/>
              <a:gd name="T25" fmla="*/ 2147483647 h 32"/>
              <a:gd name="T26" fmla="*/ 2147483647 w 26"/>
              <a:gd name="T27" fmla="*/ 2147483647 h 32"/>
              <a:gd name="T28" fmla="*/ 2147483647 w 26"/>
              <a:gd name="T29" fmla="*/ 2147483647 h 32"/>
              <a:gd name="T30" fmla="*/ 2147483647 w 26"/>
              <a:gd name="T31" fmla="*/ 2147483647 h 32"/>
              <a:gd name="T32" fmla="*/ 2147483647 w 26"/>
              <a:gd name="T33" fmla="*/ 2147483647 h 32"/>
              <a:gd name="T34" fmla="*/ 2147483647 w 26"/>
              <a:gd name="T35" fmla="*/ 2147483647 h 32"/>
              <a:gd name="T36" fmla="*/ 2147483647 w 26"/>
              <a:gd name="T37" fmla="*/ 2147483647 h 32"/>
              <a:gd name="T38" fmla="*/ 2147483647 w 26"/>
              <a:gd name="T39" fmla="*/ 2147483647 h 32"/>
              <a:gd name="T40" fmla="*/ 2147483647 w 26"/>
              <a:gd name="T41" fmla="*/ 2147483647 h 32"/>
              <a:gd name="T42" fmla="*/ 2147483647 w 26"/>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6"/>
              <a:gd name="T67" fmla="*/ 0 h 32"/>
              <a:gd name="T68" fmla="*/ 26 w 26"/>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6" h="32">
                <a:moveTo>
                  <a:pt x="0" y="16"/>
                </a:moveTo>
                <a:lnTo>
                  <a:pt x="0" y="11"/>
                </a:lnTo>
                <a:lnTo>
                  <a:pt x="5" y="5"/>
                </a:lnTo>
                <a:lnTo>
                  <a:pt x="16" y="0"/>
                </a:lnTo>
                <a:lnTo>
                  <a:pt x="26" y="5"/>
                </a:lnTo>
                <a:lnTo>
                  <a:pt x="26" y="16"/>
                </a:lnTo>
                <a:lnTo>
                  <a:pt x="26" y="32"/>
                </a:lnTo>
                <a:lnTo>
                  <a:pt x="16" y="32"/>
                </a:lnTo>
                <a:lnTo>
                  <a:pt x="5" y="32"/>
                </a:lnTo>
                <a:lnTo>
                  <a:pt x="0" y="16"/>
                </a:lnTo>
                <a:close/>
                <a:moveTo>
                  <a:pt x="5" y="16"/>
                </a:moveTo>
                <a:lnTo>
                  <a:pt x="10" y="27"/>
                </a:lnTo>
                <a:lnTo>
                  <a:pt x="16" y="27"/>
                </a:lnTo>
                <a:lnTo>
                  <a:pt x="21" y="27"/>
                </a:lnTo>
                <a:lnTo>
                  <a:pt x="21" y="16"/>
                </a:lnTo>
                <a:lnTo>
                  <a:pt x="21" y="11"/>
                </a:lnTo>
                <a:lnTo>
                  <a:pt x="16" y="5"/>
                </a:lnTo>
                <a:lnTo>
                  <a:pt x="10" y="11"/>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62" name="Freeform 51"/>
          <p:cNvSpPr>
            <a:spLocks noEditPoints="1"/>
          </p:cNvSpPr>
          <p:nvPr/>
        </p:nvSpPr>
        <p:spPr bwMode="auto">
          <a:xfrm>
            <a:off x="7597775" y="5513388"/>
            <a:ext cx="93663" cy="52387"/>
          </a:xfrm>
          <a:custGeom>
            <a:avLst/>
            <a:gdLst>
              <a:gd name="T0" fmla="*/ 2147483647 w 59"/>
              <a:gd name="T1" fmla="*/ 2147483647 h 33"/>
              <a:gd name="T2" fmla="*/ 2147483647 w 59"/>
              <a:gd name="T3" fmla="*/ 2147483647 h 33"/>
              <a:gd name="T4" fmla="*/ 2147483647 w 59"/>
              <a:gd name="T5" fmla="*/ 2147483647 h 33"/>
              <a:gd name="T6" fmla="*/ 2147483647 w 59"/>
              <a:gd name="T7" fmla="*/ 2147483647 h 33"/>
              <a:gd name="T8" fmla="*/ 2147483647 w 59"/>
              <a:gd name="T9" fmla="*/ 2147483647 h 33"/>
              <a:gd name="T10" fmla="*/ 0 w 59"/>
              <a:gd name="T11" fmla="*/ 2147483647 h 33"/>
              <a:gd name="T12" fmla="*/ 2147483647 w 59"/>
              <a:gd name="T13" fmla="*/ 2147483647 h 33"/>
              <a:gd name="T14" fmla="*/ 2147483647 w 59"/>
              <a:gd name="T15" fmla="*/ 0 h 33"/>
              <a:gd name="T16" fmla="*/ 2147483647 w 59"/>
              <a:gd name="T17" fmla="*/ 2147483647 h 33"/>
              <a:gd name="T18" fmla="*/ 2147483647 w 59"/>
              <a:gd name="T19" fmla="*/ 2147483647 h 33"/>
              <a:gd name="T20" fmla="*/ 2147483647 w 59"/>
              <a:gd name="T21" fmla="*/ 2147483647 h 33"/>
              <a:gd name="T22" fmla="*/ 2147483647 w 59"/>
              <a:gd name="T23" fmla="*/ 2147483647 h 33"/>
              <a:gd name="T24" fmla="*/ 2147483647 w 59"/>
              <a:gd name="T25" fmla="*/ 2147483647 h 33"/>
              <a:gd name="T26" fmla="*/ 2147483647 w 59"/>
              <a:gd name="T27" fmla="*/ 2147483647 h 33"/>
              <a:gd name="T28" fmla="*/ 2147483647 w 59"/>
              <a:gd name="T29" fmla="*/ 2147483647 h 33"/>
              <a:gd name="T30" fmla="*/ 2147483647 w 59"/>
              <a:gd name="T31" fmla="*/ 2147483647 h 33"/>
              <a:gd name="T32" fmla="*/ 2147483647 w 59"/>
              <a:gd name="T33" fmla="*/ 2147483647 h 33"/>
              <a:gd name="T34" fmla="*/ 2147483647 w 59"/>
              <a:gd name="T35" fmla="*/ 2147483647 h 33"/>
              <a:gd name="T36" fmla="*/ 2147483647 w 59"/>
              <a:gd name="T37" fmla="*/ 2147483647 h 33"/>
              <a:gd name="T38" fmla="*/ 2147483647 w 59"/>
              <a:gd name="T39" fmla="*/ 2147483647 h 33"/>
              <a:gd name="T40" fmla="*/ 2147483647 w 59"/>
              <a:gd name="T41" fmla="*/ 2147483647 h 33"/>
              <a:gd name="T42" fmla="*/ 2147483647 w 59"/>
              <a:gd name="T43" fmla="*/ 0 h 33"/>
              <a:gd name="T44" fmla="*/ 2147483647 w 59"/>
              <a:gd name="T45" fmla="*/ 0 h 33"/>
              <a:gd name="T46" fmla="*/ 2147483647 w 59"/>
              <a:gd name="T47" fmla="*/ 2147483647 h 33"/>
              <a:gd name="T48" fmla="*/ 2147483647 w 59"/>
              <a:gd name="T49" fmla="*/ 2147483647 h 33"/>
              <a:gd name="T50" fmla="*/ 2147483647 w 59"/>
              <a:gd name="T51" fmla="*/ 0 h 33"/>
              <a:gd name="T52" fmla="*/ 2147483647 w 59"/>
              <a:gd name="T53" fmla="*/ 0 h 33"/>
              <a:gd name="T54" fmla="*/ 2147483647 w 59"/>
              <a:gd name="T55" fmla="*/ 2147483647 h 33"/>
              <a:gd name="T56" fmla="*/ 2147483647 w 59"/>
              <a:gd name="T57" fmla="*/ 2147483647 h 33"/>
              <a:gd name="T58" fmla="*/ 2147483647 w 59"/>
              <a:gd name="T59" fmla="*/ 2147483647 h 33"/>
              <a:gd name="T60" fmla="*/ 2147483647 w 59"/>
              <a:gd name="T61" fmla="*/ 2147483647 h 33"/>
              <a:gd name="T62" fmla="*/ 2147483647 w 59"/>
              <a:gd name="T63" fmla="*/ 2147483647 h 33"/>
              <a:gd name="T64" fmla="*/ 2147483647 w 59"/>
              <a:gd name="T65" fmla="*/ 2147483647 h 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33"/>
              <a:gd name="T101" fmla="*/ 59 w 59"/>
              <a:gd name="T102" fmla="*/ 33 h 3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33">
                <a:moveTo>
                  <a:pt x="21" y="22"/>
                </a:moveTo>
                <a:lnTo>
                  <a:pt x="26" y="22"/>
                </a:lnTo>
                <a:lnTo>
                  <a:pt x="21" y="27"/>
                </a:lnTo>
                <a:lnTo>
                  <a:pt x="10" y="33"/>
                </a:lnTo>
                <a:lnTo>
                  <a:pt x="5" y="27"/>
                </a:lnTo>
                <a:lnTo>
                  <a:pt x="0" y="17"/>
                </a:lnTo>
                <a:lnTo>
                  <a:pt x="5" y="6"/>
                </a:lnTo>
                <a:lnTo>
                  <a:pt x="16" y="0"/>
                </a:lnTo>
                <a:lnTo>
                  <a:pt x="21" y="6"/>
                </a:lnTo>
                <a:lnTo>
                  <a:pt x="26" y="11"/>
                </a:lnTo>
                <a:lnTo>
                  <a:pt x="21" y="11"/>
                </a:lnTo>
                <a:lnTo>
                  <a:pt x="16" y="6"/>
                </a:lnTo>
                <a:lnTo>
                  <a:pt x="10" y="6"/>
                </a:lnTo>
                <a:lnTo>
                  <a:pt x="5" y="17"/>
                </a:lnTo>
                <a:lnTo>
                  <a:pt x="5" y="22"/>
                </a:lnTo>
                <a:lnTo>
                  <a:pt x="10" y="27"/>
                </a:lnTo>
                <a:lnTo>
                  <a:pt x="16" y="27"/>
                </a:lnTo>
                <a:lnTo>
                  <a:pt x="21" y="22"/>
                </a:lnTo>
                <a:close/>
                <a:moveTo>
                  <a:pt x="32" y="33"/>
                </a:moveTo>
                <a:lnTo>
                  <a:pt x="32" y="0"/>
                </a:lnTo>
                <a:lnTo>
                  <a:pt x="37" y="0"/>
                </a:lnTo>
                <a:lnTo>
                  <a:pt x="37" y="11"/>
                </a:lnTo>
                <a:lnTo>
                  <a:pt x="53" y="11"/>
                </a:lnTo>
                <a:lnTo>
                  <a:pt x="53" y="0"/>
                </a:lnTo>
                <a:lnTo>
                  <a:pt x="59" y="0"/>
                </a:lnTo>
                <a:lnTo>
                  <a:pt x="59" y="33"/>
                </a:lnTo>
                <a:lnTo>
                  <a:pt x="53" y="33"/>
                </a:lnTo>
                <a:lnTo>
                  <a:pt x="53" y="17"/>
                </a:lnTo>
                <a:lnTo>
                  <a:pt x="37" y="17"/>
                </a:lnTo>
                <a:lnTo>
                  <a:pt x="37" y="33"/>
                </a:lnTo>
                <a:lnTo>
                  <a:pt x="32"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63" name="Freeform 52"/>
          <p:cNvSpPr>
            <a:spLocks/>
          </p:cNvSpPr>
          <p:nvPr/>
        </p:nvSpPr>
        <p:spPr bwMode="auto">
          <a:xfrm>
            <a:off x="7699375" y="5540375"/>
            <a:ext cx="17463" cy="33338"/>
          </a:xfrm>
          <a:custGeom>
            <a:avLst/>
            <a:gdLst>
              <a:gd name="T0" fmla="*/ 2147483647 w 11"/>
              <a:gd name="T1" fmla="*/ 2147483647 h 21"/>
              <a:gd name="T2" fmla="*/ 2147483647 w 11"/>
              <a:gd name="T3" fmla="*/ 2147483647 h 21"/>
              <a:gd name="T4" fmla="*/ 0 w 11"/>
              <a:gd name="T5" fmla="*/ 2147483647 h 21"/>
              <a:gd name="T6" fmla="*/ 0 w 11"/>
              <a:gd name="T7" fmla="*/ 2147483647 h 21"/>
              <a:gd name="T8" fmla="*/ 2147483647 w 11"/>
              <a:gd name="T9" fmla="*/ 2147483647 h 21"/>
              <a:gd name="T10" fmla="*/ 2147483647 w 11"/>
              <a:gd name="T11" fmla="*/ 2147483647 h 21"/>
              <a:gd name="T12" fmla="*/ 2147483647 w 11"/>
              <a:gd name="T13" fmla="*/ 2147483647 h 21"/>
              <a:gd name="T14" fmla="*/ 2147483647 w 11"/>
              <a:gd name="T15" fmla="*/ 2147483647 h 21"/>
              <a:gd name="T16" fmla="*/ 2147483647 w 11"/>
              <a:gd name="T17" fmla="*/ 2147483647 h 21"/>
              <a:gd name="T18" fmla="*/ 2147483647 w 11"/>
              <a:gd name="T19" fmla="*/ 2147483647 h 21"/>
              <a:gd name="T20" fmla="*/ 0 w 11"/>
              <a:gd name="T21" fmla="*/ 2147483647 h 21"/>
              <a:gd name="T22" fmla="*/ 0 w 11"/>
              <a:gd name="T23" fmla="*/ 2147483647 h 21"/>
              <a:gd name="T24" fmla="*/ 0 w 11"/>
              <a:gd name="T25" fmla="*/ 2147483647 h 21"/>
              <a:gd name="T26" fmla="*/ 2147483647 w 11"/>
              <a:gd name="T27" fmla="*/ 0 h 21"/>
              <a:gd name="T28" fmla="*/ 2147483647 w 11"/>
              <a:gd name="T29" fmla="*/ 2147483647 h 21"/>
              <a:gd name="T30" fmla="*/ 2147483647 w 11"/>
              <a:gd name="T31" fmla="*/ 2147483647 h 21"/>
              <a:gd name="T32" fmla="*/ 2147483647 w 11"/>
              <a:gd name="T33" fmla="*/ 2147483647 h 21"/>
              <a:gd name="T34" fmla="*/ 2147483647 w 11"/>
              <a:gd name="T35" fmla="*/ 2147483647 h 21"/>
              <a:gd name="T36" fmla="*/ 2147483647 w 11"/>
              <a:gd name="T37" fmla="*/ 2147483647 h 21"/>
              <a:gd name="T38" fmla="*/ 2147483647 w 11"/>
              <a:gd name="T39" fmla="*/ 2147483647 h 21"/>
              <a:gd name="T40" fmla="*/ 2147483647 w 11"/>
              <a:gd name="T41" fmla="*/ 2147483647 h 21"/>
              <a:gd name="T42" fmla="*/ 2147483647 w 11"/>
              <a:gd name="T43" fmla="*/ 2147483647 h 2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
              <a:gd name="T67" fmla="*/ 0 h 21"/>
              <a:gd name="T68" fmla="*/ 11 w 11"/>
              <a:gd name="T69" fmla="*/ 21 h 2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 h="21">
                <a:moveTo>
                  <a:pt x="11" y="16"/>
                </a:moveTo>
                <a:lnTo>
                  <a:pt x="11" y="21"/>
                </a:lnTo>
                <a:lnTo>
                  <a:pt x="0" y="21"/>
                </a:lnTo>
                <a:lnTo>
                  <a:pt x="0" y="16"/>
                </a:lnTo>
                <a:lnTo>
                  <a:pt x="5" y="10"/>
                </a:lnTo>
                <a:lnTo>
                  <a:pt x="5" y="5"/>
                </a:lnTo>
                <a:lnTo>
                  <a:pt x="0" y="10"/>
                </a:lnTo>
                <a:lnTo>
                  <a:pt x="0" y="5"/>
                </a:lnTo>
                <a:lnTo>
                  <a:pt x="5" y="0"/>
                </a:lnTo>
                <a:lnTo>
                  <a:pt x="11" y="5"/>
                </a:lnTo>
                <a:lnTo>
                  <a:pt x="11" y="10"/>
                </a:lnTo>
                <a:lnTo>
                  <a:pt x="5" y="16"/>
                </a:lnTo>
                <a:lnTo>
                  <a:pt x="11"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64" name="Freeform 53"/>
          <p:cNvSpPr>
            <a:spLocks noEditPoints="1"/>
          </p:cNvSpPr>
          <p:nvPr/>
        </p:nvSpPr>
        <p:spPr bwMode="auto">
          <a:xfrm>
            <a:off x="7146925" y="5327650"/>
            <a:ext cx="50800" cy="50800"/>
          </a:xfrm>
          <a:custGeom>
            <a:avLst/>
            <a:gdLst>
              <a:gd name="T0" fmla="*/ 0 w 32"/>
              <a:gd name="T1" fmla="*/ 2147483647 h 32"/>
              <a:gd name="T2" fmla="*/ 0 w 32"/>
              <a:gd name="T3" fmla="*/ 2147483647 h 32"/>
              <a:gd name="T4" fmla="*/ 2147483647 w 32"/>
              <a:gd name="T5" fmla="*/ 2147483647 h 32"/>
              <a:gd name="T6" fmla="*/ 2147483647 w 32"/>
              <a:gd name="T7" fmla="*/ 0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0" y="5"/>
                </a:lnTo>
                <a:lnTo>
                  <a:pt x="6" y="5"/>
                </a:lnTo>
                <a:lnTo>
                  <a:pt x="11" y="0"/>
                </a:lnTo>
                <a:lnTo>
                  <a:pt x="16" y="0"/>
                </a:lnTo>
                <a:lnTo>
                  <a:pt x="27" y="5"/>
                </a:lnTo>
                <a:lnTo>
                  <a:pt x="32" y="16"/>
                </a:lnTo>
                <a:lnTo>
                  <a:pt x="27" y="27"/>
                </a:lnTo>
                <a:lnTo>
                  <a:pt x="16" y="32"/>
                </a:lnTo>
                <a:lnTo>
                  <a:pt x="6" y="27"/>
                </a:lnTo>
                <a:lnTo>
                  <a:pt x="0" y="16"/>
                </a:lnTo>
                <a:close/>
                <a:moveTo>
                  <a:pt x="6" y="16"/>
                </a:moveTo>
                <a:lnTo>
                  <a:pt x="11" y="21"/>
                </a:lnTo>
                <a:lnTo>
                  <a:pt x="16" y="27"/>
                </a:lnTo>
                <a:lnTo>
                  <a:pt x="22" y="27"/>
                </a:lnTo>
                <a:lnTo>
                  <a:pt x="22" y="16"/>
                </a:lnTo>
                <a:lnTo>
                  <a:pt x="22" y="11"/>
                </a:lnTo>
                <a:lnTo>
                  <a:pt x="16" y="5"/>
                </a:lnTo>
                <a:lnTo>
                  <a:pt x="11" y="5"/>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65" name="Freeform 54"/>
          <p:cNvSpPr>
            <a:spLocks noEditPoints="1"/>
          </p:cNvSpPr>
          <p:nvPr/>
        </p:nvSpPr>
        <p:spPr bwMode="auto">
          <a:xfrm>
            <a:off x="3902075" y="5370513"/>
            <a:ext cx="52388" cy="50800"/>
          </a:xfrm>
          <a:custGeom>
            <a:avLst/>
            <a:gdLst>
              <a:gd name="T0" fmla="*/ 0 w 33"/>
              <a:gd name="T1" fmla="*/ 2147483647 h 32"/>
              <a:gd name="T2" fmla="*/ 2147483647 w 33"/>
              <a:gd name="T3" fmla="*/ 2147483647 h 32"/>
              <a:gd name="T4" fmla="*/ 2147483647 w 33"/>
              <a:gd name="T5" fmla="*/ 2147483647 h 32"/>
              <a:gd name="T6" fmla="*/ 2147483647 w 33"/>
              <a:gd name="T7" fmla="*/ 0 h 32"/>
              <a:gd name="T8" fmla="*/ 2147483647 w 33"/>
              <a:gd name="T9" fmla="*/ 0 h 32"/>
              <a:gd name="T10" fmla="*/ 2147483647 w 33"/>
              <a:gd name="T11" fmla="*/ 0 h 32"/>
              <a:gd name="T12" fmla="*/ 2147483647 w 33"/>
              <a:gd name="T13" fmla="*/ 2147483647 h 32"/>
              <a:gd name="T14" fmla="*/ 2147483647 w 33"/>
              <a:gd name="T15" fmla="*/ 2147483647 h 32"/>
              <a:gd name="T16" fmla="*/ 2147483647 w 33"/>
              <a:gd name="T17" fmla="*/ 2147483647 h 32"/>
              <a:gd name="T18" fmla="*/ 2147483647 w 33"/>
              <a:gd name="T19" fmla="*/ 2147483647 h 32"/>
              <a:gd name="T20" fmla="*/ 0 w 33"/>
              <a:gd name="T21" fmla="*/ 2147483647 h 32"/>
              <a:gd name="T22" fmla="*/ 0 w 33"/>
              <a:gd name="T23" fmla="*/ 2147483647 h 32"/>
              <a:gd name="T24" fmla="*/ 2147483647 w 33"/>
              <a:gd name="T25" fmla="*/ 2147483647 h 32"/>
              <a:gd name="T26" fmla="*/ 2147483647 w 33"/>
              <a:gd name="T27" fmla="*/ 2147483647 h 32"/>
              <a:gd name="T28" fmla="*/ 2147483647 w 33"/>
              <a:gd name="T29" fmla="*/ 2147483647 h 32"/>
              <a:gd name="T30" fmla="*/ 2147483647 w 33"/>
              <a:gd name="T31" fmla="*/ 2147483647 h 32"/>
              <a:gd name="T32" fmla="*/ 2147483647 w 33"/>
              <a:gd name="T33" fmla="*/ 2147483647 h 32"/>
              <a:gd name="T34" fmla="*/ 2147483647 w 33"/>
              <a:gd name="T35" fmla="*/ 2147483647 h 32"/>
              <a:gd name="T36" fmla="*/ 2147483647 w 33"/>
              <a:gd name="T37" fmla="*/ 2147483647 h 32"/>
              <a:gd name="T38" fmla="*/ 2147483647 w 33"/>
              <a:gd name="T39" fmla="*/ 2147483647 h 32"/>
              <a:gd name="T40" fmla="*/ 2147483647 w 33"/>
              <a:gd name="T41" fmla="*/ 2147483647 h 32"/>
              <a:gd name="T42" fmla="*/ 2147483647 w 33"/>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
              <a:gd name="T67" fmla="*/ 0 h 32"/>
              <a:gd name="T68" fmla="*/ 33 w 33"/>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 h="32">
                <a:moveTo>
                  <a:pt x="0" y="16"/>
                </a:moveTo>
                <a:lnTo>
                  <a:pt x="6" y="5"/>
                </a:lnTo>
                <a:lnTo>
                  <a:pt x="11" y="0"/>
                </a:lnTo>
                <a:lnTo>
                  <a:pt x="17" y="0"/>
                </a:lnTo>
                <a:lnTo>
                  <a:pt x="27" y="0"/>
                </a:lnTo>
                <a:lnTo>
                  <a:pt x="33" y="10"/>
                </a:lnTo>
                <a:lnTo>
                  <a:pt x="27" y="26"/>
                </a:lnTo>
                <a:lnTo>
                  <a:pt x="17" y="32"/>
                </a:lnTo>
                <a:lnTo>
                  <a:pt x="6" y="26"/>
                </a:lnTo>
                <a:lnTo>
                  <a:pt x="0" y="16"/>
                </a:lnTo>
                <a:close/>
                <a:moveTo>
                  <a:pt x="11" y="16"/>
                </a:moveTo>
                <a:lnTo>
                  <a:pt x="11" y="21"/>
                </a:lnTo>
                <a:lnTo>
                  <a:pt x="17" y="26"/>
                </a:lnTo>
                <a:lnTo>
                  <a:pt x="22" y="21"/>
                </a:lnTo>
                <a:lnTo>
                  <a:pt x="27" y="16"/>
                </a:lnTo>
                <a:lnTo>
                  <a:pt x="22" y="5"/>
                </a:lnTo>
                <a:lnTo>
                  <a:pt x="17" y="5"/>
                </a:lnTo>
                <a:lnTo>
                  <a:pt x="11" y="5"/>
                </a:lnTo>
                <a:lnTo>
                  <a:pt x="11"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66" name="Rectangle 55"/>
          <p:cNvSpPr>
            <a:spLocks noChangeArrowheads="1"/>
          </p:cNvSpPr>
          <p:nvPr/>
        </p:nvSpPr>
        <p:spPr bwMode="auto">
          <a:xfrm>
            <a:off x="4471988" y="5353050"/>
            <a:ext cx="93662" cy="11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500" b="1">
                <a:solidFill>
                  <a:srgbClr val="000000"/>
                </a:solidFill>
                <a:latin typeface="Arial" pitchFamily="34" charset="0"/>
              </a:rPr>
              <a:t>O</a:t>
            </a:r>
            <a:endParaRPr lang="en-US"/>
          </a:p>
        </p:txBody>
      </p:sp>
      <p:sp>
        <p:nvSpPr>
          <p:cNvPr id="30767" name="Freeform 56"/>
          <p:cNvSpPr>
            <a:spLocks noEditPoints="1"/>
          </p:cNvSpPr>
          <p:nvPr/>
        </p:nvSpPr>
        <p:spPr bwMode="auto">
          <a:xfrm>
            <a:off x="4089400" y="5480050"/>
            <a:ext cx="50800" cy="50800"/>
          </a:xfrm>
          <a:custGeom>
            <a:avLst/>
            <a:gdLst>
              <a:gd name="T0" fmla="*/ 0 w 32"/>
              <a:gd name="T1" fmla="*/ 2147483647 h 32"/>
              <a:gd name="T2" fmla="*/ 2147483647 w 32"/>
              <a:gd name="T3" fmla="*/ 2147483647 h 32"/>
              <a:gd name="T4" fmla="*/ 2147483647 w 32"/>
              <a:gd name="T5" fmla="*/ 2147483647 h 32"/>
              <a:gd name="T6" fmla="*/ 2147483647 w 32"/>
              <a:gd name="T7" fmla="*/ 0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6" y="11"/>
                </a:lnTo>
                <a:lnTo>
                  <a:pt x="6" y="5"/>
                </a:lnTo>
                <a:lnTo>
                  <a:pt x="11" y="0"/>
                </a:lnTo>
                <a:lnTo>
                  <a:pt x="16" y="0"/>
                </a:lnTo>
                <a:lnTo>
                  <a:pt x="27" y="5"/>
                </a:lnTo>
                <a:lnTo>
                  <a:pt x="32" y="16"/>
                </a:lnTo>
                <a:lnTo>
                  <a:pt x="27" y="32"/>
                </a:lnTo>
                <a:lnTo>
                  <a:pt x="16" y="32"/>
                </a:lnTo>
                <a:lnTo>
                  <a:pt x="6" y="27"/>
                </a:lnTo>
                <a:lnTo>
                  <a:pt x="0" y="16"/>
                </a:lnTo>
                <a:close/>
                <a:moveTo>
                  <a:pt x="11" y="16"/>
                </a:moveTo>
                <a:lnTo>
                  <a:pt x="11" y="27"/>
                </a:lnTo>
                <a:lnTo>
                  <a:pt x="16" y="27"/>
                </a:lnTo>
                <a:lnTo>
                  <a:pt x="22" y="27"/>
                </a:lnTo>
                <a:lnTo>
                  <a:pt x="27" y="16"/>
                </a:lnTo>
                <a:lnTo>
                  <a:pt x="22" y="11"/>
                </a:lnTo>
                <a:lnTo>
                  <a:pt x="16" y="5"/>
                </a:lnTo>
                <a:lnTo>
                  <a:pt x="11" y="11"/>
                </a:lnTo>
                <a:lnTo>
                  <a:pt x="11"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68" name="Freeform 57"/>
          <p:cNvSpPr>
            <a:spLocks noEditPoints="1"/>
          </p:cNvSpPr>
          <p:nvPr/>
        </p:nvSpPr>
        <p:spPr bwMode="auto">
          <a:xfrm>
            <a:off x="5024438" y="5403850"/>
            <a:ext cx="50800" cy="50800"/>
          </a:xfrm>
          <a:custGeom>
            <a:avLst/>
            <a:gdLst>
              <a:gd name="T0" fmla="*/ 0 w 32"/>
              <a:gd name="T1" fmla="*/ 2147483647 h 32"/>
              <a:gd name="T2" fmla="*/ 2147483647 w 32"/>
              <a:gd name="T3" fmla="*/ 2147483647 h 32"/>
              <a:gd name="T4" fmla="*/ 2147483647 w 32"/>
              <a:gd name="T5" fmla="*/ 2147483647 h 32"/>
              <a:gd name="T6" fmla="*/ 2147483647 w 32"/>
              <a:gd name="T7" fmla="*/ 0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5" y="5"/>
                </a:lnTo>
                <a:lnTo>
                  <a:pt x="10" y="0"/>
                </a:lnTo>
                <a:lnTo>
                  <a:pt x="16" y="0"/>
                </a:lnTo>
                <a:lnTo>
                  <a:pt x="26" y="5"/>
                </a:lnTo>
                <a:lnTo>
                  <a:pt x="32" y="16"/>
                </a:lnTo>
                <a:lnTo>
                  <a:pt x="26" y="27"/>
                </a:lnTo>
                <a:lnTo>
                  <a:pt x="16" y="32"/>
                </a:lnTo>
                <a:lnTo>
                  <a:pt x="5" y="27"/>
                </a:lnTo>
                <a:lnTo>
                  <a:pt x="0" y="16"/>
                </a:lnTo>
                <a:close/>
                <a:moveTo>
                  <a:pt x="10" y="16"/>
                </a:moveTo>
                <a:lnTo>
                  <a:pt x="10" y="21"/>
                </a:lnTo>
                <a:lnTo>
                  <a:pt x="16" y="27"/>
                </a:lnTo>
                <a:lnTo>
                  <a:pt x="21" y="27"/>
                </a:lnTo>
                <a:lnTo>
                  <a:pt x="26" y="16"/>
                </a:lnTo>
                <a:lnTo>
                  <a:pt x="21" y="11"/>
                </a:lnTo>
                <a:lnTo>
                  <a:pt x="16" y="5"/>
                </a:lnTo>
                <a:lnTo>
                  <a:pt x="10" y="5"/>
                </a:lnTo>
                <a:lnTo>
                  <a:pt x="1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69" name="Freeform 58"/>
          <p:cNvSpPr>
            <a:spLocks noEditPoints="1"/>
          </p:cNvSpPr>
          <p:nvPr/>
        </p:nvSpPr>
        <p:spPr bwMode="auto">
          <a:xfrm>
            <a:off x="4641850" y="5487988"/>
            <a:ext cx="50800" cy="52387"/>
          </a:xfrm>
          <a:custGeom>
            <a:avLst/>
            <a:gdLst>
              <a:gd name="T0" fmla="*/ 0 w 32"/>
              <a:gd name="T1" fmla="*/ 2147483647 h 33"/>
              <a:gd name="T2" fmla="*/ 2147483647 w 32"/>
              <a:gd name="T3" fmla="*/ 2147483647 h 33"/>
              <a:gd name="T4" fmla="*/ 2147483647 w 32"/>
              <a:gd name="T5" fmla="*/ 0 h 33"/>
              <a:gd name="T6" fmla="*/ 2147483647 w 32"/>
              <a:gd name="T7" fmla="*/ 0 h 33"/>
              <a:gd name="T8" fmla="*/ 2147483647 w 32"/>
              <a:gd name="T9" fmla="*/ 0 h 33"/>
              <a:gd name="T10" fmla="*/ 2147483647 w 32"/>
              <a:gd name="T11" fmla="*/ 2147483647 h 33"/>
              <a:gd name="T12" fmla="*/ 2147483647 w 32"/>
              <a:gd name="T13" fmla="*/ 2147483647 h 33"/>
              <a:gd name="T14" fmla="*/ 2147483647 w 32"/>
              <a:gd name="T15" fmla="*/ 2147483647 h 33"/>
              <a:gd name="T16" fmla="*/ 2147483647 w 32"/>
              <a:gd name="T17" fmla="*/ 2147483647 h 33"/>
              <a:gd name="T18" fmla="*/ 2147483647 w 32"/>
              <a:gd name="T19" fmla="*/ 2147483647 h 33"/>
              <a:gd name="T20" fmla="*/ 0 w 32"/>
              <a:gd name="T21" fmla="*/ 2147483647 h 33"/>
              <a:gd name="T22" fmla="*/ 0 w 32"/>
              <a:gd name="T23" fmla="*/ 2147483647 h 33"/>
              <a:gd name="T24" fmla="*/ 2147483647 w 32"/>
              <a:gd name="T25" fmla="*/ 2147483647 h 33"/>
              <a:gd name="T26" fmla="*/ 2147483647 w 32"/>
              <a:gd name="T27" fmla="*/ 2147483647 h 33"/>
              <a:gd name="T28" fmla="*/ 2147483647 w 32"/>
              <a:gd name="T29" fmla="*/ 2147483647 h 33"/>
              <a:gd name="T30" fmla="*/ 2147483647 w 32"/>
              <a:gd name="T31" fmla="*/ 2147483647 h 33"/>
              <a:gd name="T32" fmla="*/ 2147483647 w 32"/>
              <a:gd name="T33" fmla="*/ 2147483647 h 33"/>
              <a:gd name="T34" fmla="*/ 2147483647 w 32"/>
              <a:gd name="T35" fmla="*/ 2147483647 h 33"/>
              <a:gd name="T36" fmla="*/ 2147483647 w 32"/>
              <a:gd name="T37" fmla="*/ 2147483647 h 33"/>
              <a:gd name="T38" fmla="*/ 2147483647 w 32"/>
              <a:gd name="T39" fmla="*/ 2147483647 h 33"/>
              <a:gd name="T40" fmla="*/ 2147483647 w 32"/>
              <a:gd name="T41" fmla="*/ 2147483647 h 33"/>
              <a:gd name="T42" fmla="*/ 2147483647 w 32"/>
              <a:gd name="T43" fmla="*/ 2147483647 h 3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3"/>
              <a:gd name="T68" fmla="*/ 32 w 32"/>
              <a:gd name="T69" fmla="*/ 33 h 3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3">
                <a:moveTo>
                  <a:pt x="0" y="11"/>
                </a:moveTo>
                <a:lnTo>
                  <a:pt x="5" y="6"/>
                </a:lnTo>
                <a:lnTo>
                  <a:pt x="5" y="0"/>
                </a:lnTo>
                <a:lnTo>
                  <a:pt x="11" y="0"/>
                </a:lnTo>
                <a:lnTo>
                  <a:pt x="16" y="0"/>
                </a:lnTo>
                <a:lnTo>
                  <a:pt x="27" y="6"/>
                </a:lnTo>
                <a:lnTo>
                  <a:pt x="32" y="16"/>
                </a:lnTo>
                <a:lnTo>
                  <a:pt x="27" y="27"/>
                </a:lnTo>
                <a:lnTo>
                  <a:pt x="16" y="33"/>
                </a:lnTo>
                <a:lnTo>
                  <a:pt x="5" y="27"/>
                </a:lnTo>
                <a:lnTo>
                  <a:pt x="0" y="11"/>
                </a:lnTo>
                <a:close/>
                <a:moveTo>
                  <a:pt x="5" y="16"/>
                </a:moveTo>
                <a:lnTo>
                  <a:pt x="11" y="22"/>
                </a:lnTo>
                <a:lnTo>
                  <a:pt x="16" y="27"/>
                </a:lnTo>
                <a:lnTo>
                  <a:pt x="21" y="27"/>
                </a:lnTo>
                <a:lnTo>
                  <a:pt x="27" y="16"/>
                </a:lnTo>
                <a:lnTo>
                  <a:pt x="21" y="11"/>
                </a:lnTo>
                <a:lnTo>
                  <a:pt x="16" y="6"/>
                </a:lnTo>
                <a:lnTo>
                  <a:pt x="11" y="6"/>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70" name="Freeform 59"/>
          <p:cNvSpPr>
            <a:spLocks noEditPoints="1"/>
          </p:cNvSpPr>
          <p:nvPr/>
        </p:nvSpPr>
        <p:spPr bwMode="auto">
          <a:xfrm>
            <a:off x="5584825" y="5454650"/>
            <a:ext cx="42863" cy="50800"/>
          </a:xfrm>
          <a:custGeom>
            <a:avLst/>
            <a:gdLst>
              <a:gd name="T0" fmla="*/ 0 w 27"/>
              <a:gd name="T1" fmla="*/ 2147483647 h 32"/>
              <a:gd name="T2" fmla="*/ 0 w 27"/>
              <a:gd name="T3" fmla="*/ 2147483647 h 32"/>
              <a:gd name="T4" fmla="*/ 2147483647 w 27"/>
              <a:gd name="T5" fmla="*/ 2147483647 h 32"/>
              <a:gd name="T6" fmla="*/ 2147483647 w 27"/>
              <a:gd name="T7" fmla="*/ 0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0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11"/>
                </a:lnTo>
                <a:lnTo>
                  <a:pt x="5" y="5"/>
                </a:lnTo>
                <a:lnTo>
                  <a:pt x="5" y="0"/>
                </a:lnTo>
                <a:lnTo>
                  <a:pt x="16" y="0"/>
                </a:lnTo>
                <a:lnTo>
                  <a:pt x="27" y="5"/>
                </a:lnTo>
                <a:lnTo>
                  <a:pt x="27" y="16"/>
                </a:lnTo>
                <a:lnTo>
                  <a:pt x="21" y="32"/>
                </a:lnTo>
                <a:lnTo>
                  <a:pt x="10" y="32"/>
                </a:lnTo>
                <a:lnTo>
                  <a:pt x="0" y="27"/>
                </a:lnTo>
                <a:lnTo>
                  <a:pt x="0" y="16"/>
                </a:lnTo>
                <a:close/>
                <a:moveTo>
                  <a:pt x="5" y="16"/>
                </a:moveTo>
                <a:lnTo>
                  <a:pt x="5" y="27"/>
                </a:lnTo>
                <a:lnTo>
                  <a:pt x="10" y="27"/>
                </a:lnTo>
                <a:lnTo>
                  <a:pt x="16" y="27"/>
                </a:lnTo>
                <a:lnTo>
                  <a:pt x="21" y="16"/>
                </a:lnTo>
                <a:lnTo>
                  <a:pt x="21" y="11"/>
                </a:lnTo>
                <a:lnTo>
                  <a:pt x="16" y="5"/>
                </a:lnTo>
                <a:lnTo>
                  <a:pt x="5" y="11"/>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71" name="Freeform 60"/>
          <p:cNvSpPr>
            <a:spLocks noEditPoints="1"/>
          </p:cNvSpPr>
          <p:nvPr/>
        </p:nvSpPr>
        <p:spPr bwMode="auto">
          <a:xfrm>
            <a:off x="5194300" y="5540375"/>
            <a:ext cx="50800" cy="41275"/>
          </a:xfrm>
          <a:custGeom>
            <a:avLst/>
            <a:gdLst>
              <a:gd name="T0" fmla="*/ 0 w 32"/>
              <a:gd name="T1" fmla="*/ 2147483647 h 26"/>
              <a:gd name="T2" fmla="*/ 2147483647 w 32"/>
              <a:gd name="T3" fmla="*/ 2147483647 h 26"/>
              <a:gd name="T4" fmla="*/ 2147483647 w 32"/>
              <a:gd name="T5" fmla="*/ 0 h 26"/>
              <a:gd name="T6" fmla="*/ 2147483647 w 32"/>
              <a:gd name="T7" fmla="*/ 0 h 26"/>
              <a:gd name="T8" fmla="*/ 2147483647 w 32"/>
              <a:gd name="T9" fmla="*/ 0 h 26"/>
              <a:gd name="T10" fmla="*/ 2147483647 w 32"/>
              <a:gd name="T11" fmla="*/ 2147483647 h 26"/>
              <a:gd name="T12" fmla="*/ 2147483647 w 32"/>
              <a:gd name="T13" fmla="*/ 2147483647 h 26"/>
              <a:gd name="T14" fmla="*/ 2147483647 w 32"/>
              <a:gd name="T15" fmla="*/ 2147483647 h 26"/>
              <a:gd name="T16" fmla="*/ 2147483647 w 32"/>
              <a:gd name="T17" fmla="*/ 2147483647 h 26"/>
              <a:gd name="T18" fmla="*/ 2147483647 w 32"/>
              <a:gd name="T19" fmla="*/ 2147483647 h 26"/>
              <a:gd name="T20" fmla="*/ 0 w 32"/>
              <a:gd name="T21" fmla="*/ 2147483647 h 26"/>
              <a:gd name="T22" fmla="*/ 0 w 32"/>
              <a:gd name="T23" fmla="*/ 2147483647 h 26"/>
              <a:gd name="T24" fmla="*/ 2147483647 w 32"/>
              <a:gd name="T25" fmla="*/ 2147483647 h 26"/>
              <a:gd name="T26" fmla="*/ 2147483647 w 32"/>
              <a:gd name="T27" fmla="*/ 2147483647 h 26"/>
              <a:gd name="T28" fmla="*/ 2147483647 w 32"/>
              <a:gd name="T29" fmla="*/ 2147483647 h 26"/>
              <a:gd name="T30" fmla="*/ 2147483647 w 32"/>
              <a:gd name="T31" fmla="*/ 2147483647 h 26"/>
              <a:gd name="T32" fmla="*/ 2147483647 w 32"/>
              <a:gd name="T33" fmla="*/ 2147483647 h 26"/>
              <a:gd name="T34" fmla="*/ 2147483647 w 32"/>
              <a:gd name="T35" fmla="*/ 2147483647 h 26"/>
              <a:gd name="T36" fmla="*/ 2147483647 w 32"/>
              <a:gd name="T37" fmla="*/ 2147483647 h 26"/>
              <a:gd name="T38" fmla="*/ 2147483647 w 32"/>
              <a:gd name="T39" fmla="*/ 2147483647 h 26"/>
              <a:gd name="T40" fmla="*/ 2147483647 w 32"/>
              <a:gd name="T41" fmla="*/ 2147483647 h 26"/>
              <a:gd name="T42" fmla="*/ 2147483647 w 32"/>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26"/>
              <a:gd name="T68" fmla="*/ 32 w 32"/>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26">
                <a:moveTo>
                  <a:pt x="0" y="10"/>
                </a:moveTo>
                <a:lnTo>
                  <a:pt x="5" y="5"/>
                </a:lnTo>
                <a:lnTo>
                  <a:pt x="5" y="0"/>
                </a:lnTo>
                <a:lnTo>
                  <a:pt x="10" y="0"/>
                </a:lnTo>
                <a:lnTo>
                  <a:pt x="16" y="0"/>
                </a:lnTo>
                <a:lnTo>
                  <a:pt x="26" y="5"/>
                </a:lnTo>
                <a:lnTo>
                  <a:pt x="32" y="16"/>
                </a:lnTo>
                <a:lnTo>
                  <a:pt x="26" y="26"/>
                </a:lnTo>
                <a:lnTo>
                  <a:pt x="10" y="26"/>
                </a:lnTo>
                <a:lnTo>
                  <a:pt x="5" y="21"/>
                </a:lnTo>
                <a:lnTo>
                  <a:pt x="0" y="10"/>
                </a:lnTo>
                <a:close/>
                <a:moveTo>
                  <a:pt x="5" y="10"/>
                </a:moveTo>
                <a:lnTo>
                  <a:pt x="10" y="21"/>
                </a:lnTo>
                <a:lnTo>
                  <a:pt x="16" y="21"/>
                </a:lnTo>
                <a:lnTo>
                  <a:pt x="21" y="21"/>
                </a:lnTo>
                <a:lnTo>
                  <a:pt x="26" y="16"/>
                </a:lnTo>
                <a:lnTo>
                  <a:pt x="21" y="5"/>
                </a:lnTo>
                <a:lnTo>
                  <a:pt x="16" y="5"/>
                </a:lnTo>
                <a:lnTo>
                  <a:pt x="10" y="5"/>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72" name="Freeform 61"/>
          <p:cNvSpPr>
            <a:spLocks noEditPoints="1"/>
          </p:cNvSpPr>
          <p:nvPr/>
        </p:nvSpPr>
        <p:spPr bwMode="auto">
          <a:xfrm>
            <a:off x="6127750" y="5513388"/>
            <a:ext cx="50800" cy="52387"/>
          </a:xfrm>
          <a:custGeom>
            <a:avLst/>
            <a:gdLst>
              <a:gd name="T0" fmla="*/ 0 w 32"/>
              <a:gd name="T1" fmla="*/ 2147483647 h 33"/>
              <a:gd name="T2" fmla="*/ 2147483647 w 32"/>
              <a:gd name="T3" fmla="*/ 2147483647 h 33"/>
              <a:gd name="T4" fmla="*/ 2147483647 w 32"/>
              <a:gd name="T5" fmla="*/ 0 h 33"/>
              <a:gd name="T6" fmla="*/ 2147483647 w 32"/>
              <a:gd name="T7" fmla="*/ 0 h 33"/>
              <a:gd name="T8" fmla="*/ 2147483647 w 32"/>
              <a:gd name="T9" fmla="*/ 0 h 33"/>
              <a:gd name="T10" fmla="*/ 2147483647 w 32"/>
              <a:gd name="T11" fmla="*/ 2147483647 h 33"/>
              <a:gd name="T12" fmla="*/ 2147483647 w 32"/>
              <a:gd name="T13" fmla="*/ 2147483647 h 33"/>
              <a:gd name="T14" fmla="*/ 2147483647 w 32"/>
              <a:gd name="T15" fmla="*/ 2147483647 h 33"/>
              <a:gd name="T16" fmla="*/ 2147483647 w 32"/>
              <a:gd name="T17" fmla="*/ 2147483647 h 33"/>
              <a:gd name="T18" fmla="*/ 2147483647 w 32"/>
              <a:gd name="T19" fmla="*/ 2147483647 h 33"/>
              <a:gd name="T20" fmla="*/ 0 w 32"/>
              <a:gd name="T21" fmla="*/ 2147483647 h 33"/>
              <a:gd name="T22" fmla="*/ 0 w 32"/>
              <a:gd name="T23" fmla="*/ 2147483647 h 33"/>
              <a:gd name="T24" fmla="*/ 2147483647 w 32"/>
              <a:gd name="T25" fmla="*/ 2147483647 h 33"/>
              <a:gd name="T26" fmla="*/ 2147483647 w 32"/>
              <a:gd name="T27" fmla="*/ 2147483647 h 33"/>
              <a:gd name="T28" fmla="*/ 2147483647 w 32"/>
              <a:gd name="T29" fmla="*/ 2147483647 h 33"/>
              <a:gd name="T30" fmla="*/ 2147483647 w 32"/>
              <a:gd name="T31" fmla="*/ 2147483647 h 33"/>
              <a:gd name="T32" fmla="*/ 2147483647 w 32"/>
              <a:gd name="T33" fmla="*/ 2147483647 h 33"/>
              <a:gd name="T34" fmla="*/ 2147483647 w 32"/>
              <a:gd name="T35" fmla="*/ 2147483647 h 33"/>
              <a:gd name="T36" fmla="*/ 2147483647 w 32"/>
              <a:gd name="T37" fmla="*/ 2147483647 h 33"/>
              <a:gd name="T38" fmla="*/ 2147483647 w 32"/>
              <a:gd name="T39" fmla="*/ 2147483647 h 33"/>
              <a:gd name="T40" fmla="*/ 2147483647 w 32"/>
              <a:gd name="T41" fmla="*/ 2147483647 h 33"/>
              <a:gd name="T42" fmla="*/ 2147483647 w 32"/>
              <a:gd name="T43" fmla="*/ 2147483647 h 3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3"/>
              <a:gd name="T68" fmla="*/ 32 w 32"/>
              <a:gd name="T69" fmla="*/ 33 h 3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3">
                <a:moveTo>
                  <a:pt x="0" y="17"/>
                </a:moveTo>
                <a:lnTo>
                  <a:pt x="6" y="6"/>
                </a:lnTo>
                <a:lnTo>
                  <a:pt x="6" y="0"/>
                </a:lnTo>
                <a:lnTo>
                  <a:pt x="11" y="0"/>
                </a:lnTo>
                <a:lnTo>
                  <a:pt x="16" y="0"/>
                </a:lnTo>
                <a:lnTo>
                  <a:pt x="27" y="6"/>
                </a:lnTo>
                <a:lnTo>
                  <a:pt x="32" y="17"/>
                </a:lnTo>
                <a:lnTo>
                  <a:pt x="27" y="27"/>
                </a:lnTo>
                <a:lnTo>
                  <a:pt x="16" y="33"/>
                </a:lnTo>
                <a:lnTo>
                  <a:pt x="6" y="27"/>
                </a:lnTo>
                <a:lnTo>
                  <a:pt x="0" y="17"/>
                </a:lnTo>
                <a:close/>
                <a:moveTo>
                  <a:pt x="6" y="17"/>
                </a:moveTo>
                <a:lnTo>
                  <a:pt x="11" y="22"/>
                </a:lnTo>
                <a:lnTo>
                  <a:pt x="16" y="27"/>
                </a:lnTo>
                <a:lnTo>
                  <a:pt x="22" y="22"/>
                </a:lnTo>
                <a:lnTo>
                  <a:pt x="27" y="17"/>
                </a:lnTo>
                <a:lnTo>
                  <a:pt x="22" y="11"/>
                </a:lnTo>
                <a:lnTo>
                  <a:pt x="16" y="6"/>
                </a:lnTo>
                <a:lnTo>
                  <a:pt x="11" y="6"/>
                </a:lnTo>
                <a:lnTo>
                  <a:pt x="6"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73" name="Freeform 62"/>
          <p:cNvSpPr>
            <a:spLocks noEditPoints="1"/>
          </p:cNvSpPr>
          <p:nvPr/>
        </p:nvSpPr>
        <p:spPr bwMode="auto">
          <a:xfrm>
            <a:off x="5745163" y="5591175"/>
            <a:ext cx="52387" cy="50800"/>
          </a:xfrm>
          <a:custGeom>
            <a:avLst/>
            <a:gdLst>
              <a:gd name="T0" fmla="*/ 0 w 33"/>
              <a:gd name="T1" fmla="*/ 2147483647 h 32"/>
              <a:gd name="T2" fmla="*/ 2147483647 w 33"/>
              <a:gd name="T3" fmla="*/ 2147483647 h 32"/>
              <a:gd name="T4" fmla="*/ 2147483647 w 33"/>
              <a:gd name="T5" fmla="*/ 2147483647 h 32"/>
              <a:gd name="T6" fmla="*/ 2147483647 w 33"/>
              <a:gd name="T7" fmla="*/ 0 h 32"/>
              <a:gd name="T8" fmla="*/ 2147483647 w 33"/>
              <a:gd name="T9" fmla="*/ 0 h 32"/>
              <a:gd name="T10" fmla="*/ 2147483647 w 33"/>
              <a:gd name="T11" fmla="*/ 2147483647 h 32"/>
              <a:gd name="T12" fmla="*/ 2147483647 w 33"/>
              <a:gd name="T13" fmla="*/ 2147483647 h 32"/>
              <a:gd name="T14" fmla="*/ 2147483647 w 33"/>
              <a:gd name="T15" fmla="*/ 2147483647 h 32"/>
              <a:gd name="T16" fmla="*/ 2147483647 w 33"/>
              <a:gd name="T17" fmla="*/ 2147483647 h 32"/>
              <a:gd name="T18" fmla="*/ 0 w 33"/>
              <a:gd name="T19" fmla="*/ 2147483647 h 32"/>
              <a:gd name="T20" fmla="*/ 0 w 33"/>
              <a:gd name="T21" fmla="*/ 2147483647 h 32"/>
              <a:gd name="T22" fmla="*/ 0 w 33"/>
              <a:gd name="T23" fmla="*/ 2147483647 h 32"/>
              <a:gd name="T24" fmla="*/ 2147483647 w 33"/>
              <a:gd name="T25" fmla="*/ 2147483647 h 32"/>
              <a:gd name="T26" fmla="*/ 2147483647 w 33"/>
              <a:gd name="T27" fmla="*/ 2147483647 h 32"/>
              <a:gd name="T28" fmla="*/ 2147483647 w 33"/>
              <a:gd name="T29" fmla="*/ 2147483647 h 32"/>
              <a:gd name="T30" fmla="*/ 2147483647 w 33"/>
              <a:gd name="T31" fmla="*/ 2147483647 h 32"/>
              <a:gd name="T32" fmla="*/ 2147483647 w 33"/>
              <a:gd name="T33" fmla="*/ 2147483647 h 32"/>
              <a:gd name="T34" fmla="*/ 2147483647 w 33"/>
              <a:gd name="T35" fmla="*/ 2147483647 h 32"/>
              <a:gd name="T36" fmla="*/ 2147483647 w 33"/>
              <a:gd name="T37" fmla="*/ 2147483647 h 32"/>
              <a:gd name="T38" fmla="*/ 2147483647 w 33"/>
              <a:gd name="T39" fmla="*/ 2147483647 h 32"/>
              <a:gd name="T40" fmla="*/ 2147483647 w 33"/>
              <a:gd name="T41" fmla="*/ 2147483647 h 32"/>
              <a:gd name="T42" fmla="*/ 2147483647 w 33"/>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
              <a:gd name="T67" fmla="*/ 0 h 32"/>
              <a:gd name="T68" fmla="*/ 33 w 33"/>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 h="32">
                <a:moveTo>
                  <a:pt x="0" y="16"/>
                </a:moveTo>
                <a:lnTo>
                  <a:pt x="6" y="5"/>
                </a:lnTo>
                <a:lnTo>
                  <a:pt x="11" y="0"/>
                </a:lnTo>
                <a:lnTo>
                  <a:pt x="16" y="0"/>
                </a:lnTo>
                <a:lnTo>
                  <a:pt x="27" y="5"/>
                </a:lnTo>
                <a:lnTo>
                  <a:pt x="33" y="21"/>
                </a:lnTo>
                <a:lnTo>
                  <a:pt x="22" y="32"/>
                </a:lnTo>
                <a:lnTo>
                  <a:pt x="11" y="32"/>
                </a:lnTo>
                <a:lnTo>
                  <a:pt x="0" y="26"/>
                </a:lnTo>
                <a:lnTo>
                  <a:pt x="0" y="16"/>
                </a:lnTo>
                <a:close/>
                <a:moveTo>
                  <a:pt x="6" y="16"/>
                </a:moveTo>
                <a:lnTo>
                  <a:pt x="6" y="21"/>
                </a:lnTo>
                <a:lnTo>
                  <a:pt x="11" y="26"/>
                </a:lnTo>
                <a:lnTo>
                  <a:pt x="22" y="26"/>
                </a:lnTo>
                <a:lnTo>
                  <a:pt x="22" y="16"/>
                </a:lnTo>
                <a:lnTo>
                  <a:pt x="22" y="10"/>
                </a:lnTo>
                <a:lnTo>
                  <a:pt x="16" y="5"/>
                </a:lnTo>
                <a:lnTo>
                  <a:pt x="11" y="10"/>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74" name="Freeform 63"/>
          <p:cNvSpPr>
            <a:spLocks noEditPoints="1"/>
          </p:cNvSpPr>
          <p:nvPr/>
        </p:nvSpPr>
        <p:spPr bwMode="auto">
          <a:xfrm>
            <a:off x="6680200" y="5565775"/>
            <a:ext cx="50800" cy="50800"/>
          </a:xfrm>
          <a:custGeom>
            <a:avLst/>
            <a:gdLst>
              <a:gd name="T0" fmla="*/ 0 w 32"/>
              <a:gd name="T1" fmla="*/ 2147483647 h 32"/>
              <a:gd name="T2" fmla="*/ 0 w 32"/>
              <a:gd name="T3" fmla="*/ 2147483647 h 32"/>
              <a:gd name="T4" fmla="*/ 2147483647 w 32"/>
              <a:gd name="T5" fmla="*/ 2147483647 h 32"/>
              <a:gd name="T6" fmla="*/ 2147483647 w 32"/>
              <a:gd name="T7" fmla="*/ 0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0" y="10"/>
                </a:lnTo>
                <a:lnTo>
                  <a:pt x="5" y="5"/>
                </a:lnTo>
                <a:lnTo>
                  <a:pt x="11" y="0"/>
                </a:lnTo>
                <a:lnTo>
                  <a:pt x="16" y="0"/>
                </a:lnTo>
                <a:lnTo>
                  <a:pt x="27" y="5"/>
                </a:lnTo>
                <a:lnTo>
                  <a:pt x="32" y="16"/>
                </a:lnTo>
                <a:lnTo>
                  <a:pt x="27" y="32"/>
                </a:lnTo>
                <a:lnTo>
                  <a:pt x="16" y="32"/>
                </a:lnTo>
                <a:lnTo>
                  <a:pt x="5" y="26"/>
                </a:lnTo>
                <a:lnTo>
                  <a:pt x="0" y="16"/>
                </a:lnTo>
                <a:close/>
                <a:moveTo>
                  <a:pt x="5" y="16"/>
                </a:moveTo>
                <a:lnTo>
                  <a:pt x="11" y="26"/>
                </a:lnTo>
                <a:lnTo>
                  <a:pt x="16" y="26"/>
                </a:lnTo>
                <a:lnTo>
                  <a:pt x="21" y="26"/>
                </a:lnTo>
                <a:lnTo>
                  <a:pt x="21" y="16"/>
                </a:lnTo>
                <a:lnTo>
                  <a:pt x="21" y="10"/>
                </a:lnTo>
                <a:lnTo>
                  <a:pt x="16" y="5"/>
                </a:lnTo>
                <a:lnTo>
                  <a:pt x="11" y="10"/>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75" name="Freeform 64"/>
          <p:cNvSpPr>
            <a:spLocks noEditPoints="1"/>
          </p:cNvSpPr>
          <p:nvPr/>
        </p:nvSpPr>
        <p:spPr bwMode="auto">
          <a:xfrm>
            <a:off x="6297613" y="5649913"/>
            <a:ext cx="42862" cy="50800"/>
          </a:xfrm>
          <a:custGeom>
            <a:avLst/>
            <a:gdLst>
              <a:gd name="T0" fmla="*/ 0 w 27"/>
              <a:gd name="T1" fmla="*/ 2147483647 h 32"/>
              <a:gd name="T2" fmla="*/ 0 w 27"/>
              <a:gd name="T3" fmla="*/ 2147483647 h 32"/>
              <a:gd name="T4" fmla="*/ 2147483647 w 27"/>
              <a:gd name="T5" fmla="*/ 0 h 32"/>
              <a:gd name="T6" fmla="*/ 2147483647 w 27"/>
              <a:gd name="T7" fmla="*/ 0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0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1"/>
                </a:moveTo>
                <a:lnTo>
                  <a:pt x="0" y="5"/>
                </a:lnTo>
                <a:lnTo>
                  <a:pt x="6" y="0"/>
                </a:lnTo>
                <a:lnTo>
                  <a:pt x="11" y="0"/>
                </a:lnTo>
                <a:lnTo>
                  <a:pt x="16" y="0"/>
                </a:lnTo>
                <a:lnTo>
                  <a:pt x="27" y="5"/>
                </a:lnTo>
                <a:lnTo>
                  <a:pt x="27" y="16"/>
                </a:lnTo>
                <a:lnTo>
                  <a:pt x="22" y="27"/>
                </a:lnTo>
                <a:lnTo>
                  <a:pt x="11" y="32"/>
                </a:lnTo>
                <a:lnTo>
                  <a:pt x="0" y="27"/>
                </a:lnTo>
                <a:lnTo>
                  <a:pt x="0" y="11"/>
                </a:lnTo>
                <a:close/>
                <a:moveTo>
                  <a:pt x="6" y="11"/>
                </a:moveTo>
                <a:lnTo>
                  <a:pt x="6" y="21"/>
                </a:lnTo>
                <a:lnTo>
                  <a:pt x="11" y="27"/>
                </a:lnTo>
                <a:lnTo>
                  <a:pt x="22" y="21"/>
                </a:lnTo>
                <a:lnTo>
                  <a:pt x="22" y="16"/>
                </a:lnTo>
                <a:lnTo>
                  <a:pt x="22" y="5"/>
                </a:lnTo>
                <a:lnTo>
                  <a:pt x="16" y="5"/>
                </a:lnTo>
                <a:lnTo>
                  <a:pt x="11" y="5"/>
                </a:lnTo>
                <a:lnTo>
                  <a:pt x="6"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76" name="Freeform 65"/>
          <p:cNvSpPr>
            <a:spLocks noEditPoints="1"/>
          </p:cNvSpPr>
          <p:nvPr/>
        </p:nvSpPr>
        <p:spPr bwMode="auto">
          <a:xfrm>
            <a:off x="7232650" y="5616575"/>
            <a:ext cx="50800" cy="50800"/>
          </a:xfrm>
          <a:custGeom>
            <a:avLst/>
            <a:gdLst>
              <a:gd name="T0" fmla="*/ 0 w 32"/>
              <a:gd name="T1" fmla="*/ 2147483647 h 32"/>
              <a:gd name="T2" fmla="*/ 2147483647 w 32"/>
              <a:gd name="T3" fmla="*/ 2147483647 h 32"/>
              <a:gd name="T4" fmla="*/ 2147483647 w 32"/>
              <a:gd name="T5" fmla="*/ 0 h 32"/>
              <a:gd name="T6" fmla="*/ 2147483647 w 32"/>
              <a:gd name="T7" fmla="*/ 0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5" y="5"/>
                </a:lnTo>
                <a:lnTo>
                  <a:pt x="5" y="0"/>
                </a:lnTo>
                <a:lnTo>
                  <a:pt x="10" y="0"/>
                </a:lnTo>
                <a:lnTo>
                  <a:pt x="16" y="0"/>
                </a:lnTo>
                <a:lnTo>
                  <a:pt x="26" y="5"/>
                </a:lnTo>
                <a:lnTo>
                  <a:pt x="32" y="16"/>
                </a:lnTo>
                <a:lnTo>
                  <a:pt x="26" y="26"/>
                </a:lnTo>
                <a:lnTo>
                  <a:pt x="16" y="32"/>
                </a:lnTo>
                <a:lnTo>
                  <a:pt x="5" y="26"/>
                </a:lnTo>
                <a:lnTo>
                  <a:pt x="0" y="16"/>
                </a:lnTo>
                <a:close/>
                <a:moveTo>
                  <a:pt x="5" y="16"/>
                </a:moveTo>
                <a:lnTo>
                  <a:pt x="10" y="21"/>
                </a:lnTo>
                <a:lnTo>
                  <a:pt x="16" y="26"/>
                </a:lnTo>
                <a:lnTo>
                  <a:pt x="21" y="21"/>
                </a:lnTo>
                <a:lnTo>
                  <a:pt x="26" y="16"/>
                </a:lnTo>
                <a:lnTo>
                  <a:pt x="21" y="5"/>
                </a:lnTo>
                <a:lnTo>
                  <a:pt x="16" y="5"/>
                </a:lnTo>
                <a:lnTo>
                  <a:pt x="10" y="5"/>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77" name="Freeform 66"/>
          <p:cNvSpPr>
            <a:spLocks noEditPoints="1"/>
          </p:cNvSpPr>
          <p:nvPr/>
        </p:nvSpPr>
        <p:spPr bwMode="auto">
          <a:xfrm>
            <a:off x="6850063" y="5692775"/>
            <a:ext cx="50800" cy="50800"/>
          </a:xfrm>
          <a:custGeom>
            <a:avLst/>
            <a:gdLst>
              <a:gd name="T0" fmla="*/ 0 w 32"/>
              <a:gd name="T1" fmla="*/ 2147483647 h 32"/>
              <a:gd name="T2" fmla="*/ 2147483647 w 32"/>
              <a:gd name="T3" fmla="*/ 2147483647 h 32"/>
              <a:gd name="T4" fmla="*/ 2147483647 w 32"/>
              <a:gd name="T5" fmla="*/ 2147483647 h 32"/>
              <a:gd name="T6" fmla="*/ 2147483647 w 32"/>
              <a:gd name="T7" fmla="*/ 0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0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5" y="10"/>
                </a:lnTo>
                <a:lnTo>
                  <a:pt x="5" y="5"/>
                </a:lnTo>
                <a:lnTo>
                  <a:pt x="11" y="0"/>
                </a:lnTo>
                <a:lnTo>
                  <a:pt x="16" y="0"/>
                </a:lnTo>
                <a:lnTo>
                  <a:pt x="27" y="10"/>
                </a:lnTo>
                <a:lnTo>
                  <a:pt x="32" y="21"/>
                </a:lnTo>
                <a:lnTo>
                  <a:pt x="21" y="32"/>
                </a:lnTo>
                <a:lnTo>
                  <a:pt x="11" y="32"/>
                </a:lnTo>
                <a:lnTo>
                  <a:pt x="0" y="27"/>
                </a:lnTo>
                <a:lnTo>
                  <a:pt x="0" y="16"/>
                </a:lnTo>
                <a:close/>
                <a:moveTo>
                  <a:pt x="5" y="16"/>
                </a:moveTo>
                <a:lnTo>
                  <a:pt x="5" y="27"/>
                </a:lnTo>
                <a:lnTo>
                  <a:pt x="11" y="27"/>
                </a:lnTo>
                <a:lnTo>
                  <a:pt x="21" y="27"/>
                </a:lnTo>
                <a:lnTo>
                  <a:pt x="21" y="21"/>
                </a:lnTo>
                <a:lnTo>
                  <a:pt x="21" y="10"/>
                </a:lnTo>
                <a:lnTo>
                  <a:pt x="16" y="5"/>
                </a:lnTo>
                <a:lnTo>
                  <a:pt x="11" y="10"/>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78" name="Freeform 67"/>
          <p:cNvSpPr>
            <a:spLocks noEditPoints="1"/>
          </p:cNvSpPr>
          <p:nvPr/>
        </p:nvSpPr>
        <p:spPr bwMode="auto">
          <a:xfrm>
            <a:off x="2339975" y="5005388"/>
            <a:ext cx="93663" cy="58737"/>
          </a:xfrm>
          <a:custGeom>
            <a:avLst/>
            <a:gdLst>
              <a:gd name="T0" fmla="*/ 2147483647 w 59"/>
              <a:gd name="T1" fmla="*/ 2147483647 h 37"/>
              <a:gd name="T2" fmla="*/ 2147483647 w 59"/>
              <a:gd name="T3" fmla="*/ 2147483647 h 37"/>
              <a:gd name="T4" fmla="*/ 2147483647 w 59"/>
              <a:gd name="T5" fmla="*/ 2147483647 h 37"/>
              <a:gd name="T6" fmla="*/ 2147483647 w 59"/>
              <a:gd name="T7" fmla="*/ 2147483647 h 37"/>
              <a:gd name="T8" fmla="*/ 2147483647 w 59"/>
              <a:gd name="T9" fmla="*/ 2147483647 h 37"/>
              <a:gd name="T10" fmla="*/ 0 w 59"/>
              <a:gd name="T11" fmla="*/ 2147483647 h 37"/>
              <a:gd name="T12" fmla="*/ 0 w 59"/>
              <a:gd name="T13" fmla="*/ 2147483647 h 37"/>
              <a:gd name="T14" fmla="*/ 2147483647 w 59"/>
              <a:gd name="T15" fmla="*/ 2147483647 h 37"/>
              <a:gd name="T16" fmla="*/ 2147483647 w 59"/>
              <a:gd name="T17" fmla="*/ 2147483647 h 37"/>
              <a:gd name="T18" fmla="*/ 2147483647 w 59"/>
              <a:gd name="T19" fmla="*/ 2147483647 h 37"/>
              <a:gd name="T20" fmla="*/ 2147483647 w 59"/>
              <a:gd name="T21" fmla="*/ 2147483647 h 37"/>
              <a:gd name="T22" fmla="*/ 2147483647 w 59"/>
              <a:gd name="T23" fmla="*/ 2147483647 h 37"/>
              <a:gd name="T24" fmla="*/ 2147483647 w 59"/>
              <a:gd name="T25" fmla="*/ 2147483647 h 37"/>
              <a:gd name="T26" fmla="*/ 2147483647 w 59"/>
              <a:gd name="T27" fmla="*/ 2147483647 h 37"/>
              <a:gd name="T28" fmla="*/ 2147483647 w 59"/>
              <a:gd name="T29" fmla="*/ 2147483647 h 37"/>
              <a:gd name="T30" fmla="*/ 2147483647 w 59"/>
              <a:gd name="T31" fmla="*/ 2147483647 h 37"/>
              <a:gd name="T32" fmla="*/ 2147483647 w 59"/>
              <a:gd name="T33" fmla="*/ 2147483647 h 37"/>
              <a:gd name="T34" fmla="*/ 2147483647 w 59"/>
              <a:gd name="T35" fmla="*/ 2147483647 h 37"/>
              <a:gd name="T36" fmla="*/ 2147483647 w 59"/>
              <a:gd name="T37" fmla="*/ 2147483647 h 37"/>
              <a:gd name="T38" fmla="*/ 2147483647 w 59"/>
              <a:gd name="T39" fmla="*/ 2147483647 h 37"/>
              <a:gd name="T40" fmla="*/ 2147483647 w 59"/>
              <a:gd name="T41" fmla="*/ 2147483647 h 37"/>
              <a:gd name="T42" fmla="*/ 2147483647 w 59"/>
              <a:gd name="T43" fmla="*/ 0 h 37"/>
              <a:gd name="T44" fmla="*/ 2147483647 w 59"/>
              <a:gd name="T45" fmla="*/ 0 h 37"/>
              <a:gd name="T46" fmla="*/ 2147483647 w 59"/>
              <a:gd name="T47" fmla="*/ 2147483647 h 37"/>
              <a:gd name="T48" fmla="*/ 2147483647 w 59"/>
              <a:gd name="T49" fmla="*/ 2147483647 h 37"/>
              <a:gd name="T50" fmla="*/ 2147483647 w 59"/>
              <a:gd name="T51" fmla="*/ 0 h 37"/>
              <a:gd name="T52" fmla="*/ 2147483647 w 59"/>
              <a:gd name="T53" fmla="*/ 0 h 37"/>
              <a:gd name="T54" fmla="*/ 2147483647 w 59"/>
              <a:gd name="T55" fmla="*/ 2147483647 h 37"/>
              <a:gd name="T56" fmla="*/ 2147483647 w 59"/>
              <a:gd name="T57" fmla="*/ 2147483647 h 37"/>
              <a:gd name="T58" fmla="*/ 2147483647 w 59"/>
              <a:gd name="T59" fmla="*/ 2147483647 h 37"/>
              <a:gd name="T60" fmla="*/ 2147483647 w 59"/>
              <a:gd name="T61" fmla="*/ 2147483647 h 37"/>
              <a:gd name="T62" fmla="*/ 2147483647 w 59"/>
              <a:gd name="T63" fmla="*/ 2147483647 h 37"/>
              <a:gd name="T64" fmla="*/ 2147483647 w 59"/>
              <a:gd name="T65" fmla="*/ 2147483647 h 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37"/>
              <a:gd name="T101" fmla="*/ 59 w 59"/>
              <a:gd name="T102" fmla="*/ 37 h 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37">
                <a:moveTo>
                  <a:pt x="21" y="21"/>
                </a:moveTo>
                <a:lnTo>
                  <a:pt x="27" y="21"/>
                </a:lnTo>
                <a:lnTo>
                  <a:pt x="21" y="32"/>
                </a:lnTo>
                <a:lnTo>
                  <a:pt x="16" y="37"/>
                </a:lnTo>
                <a:lnTo>
                  <a:pt x="5" y="32"/>
                </a:lnTo>
                <a:lnTo>
                  <a:pt x="0" y="21"/>
                </a:lnTo>
                <a:lnTo>
                  <a:pt x="0" y="10"/>
                </a:lnTo>
                <a:lnTo>
                  <a:pt x="11" y="5"/>
                </a:lnTo>
                <a:lnTo>
                  <a:pt x="21" y="5"/>
                </a:lnTo>
                <a:lnTo>
                  <a:pt x="21" y="10"/>
                </a:lnTo>
                <a:lnTo>
                  <a:pt x="16" y="16"/>
                </a:lnTo>
                <a:lnTo>
                  <a:pt x="16" y="10"/>
                </a:lnTo>
                <a:lnTo>
                  <a:pt x="11" y="10"/>
                </a:lnTo>
                <a:lnTo>
                  <a:pt x="5" y="10"/>
                </a:lnTo>
                <a:lnTo>
                  <a:pt x="5" y="21"/>
                </a:lnTo>
                <a:lnTo>
                  <a:pt x="5" y="26"/>
                </a:lnTo>
                <a:lnTo>
                  <a:pt x="11" y="32"/>
                </a:lnTo>
                <a:lnTo>
                  <a:pt x="16" y="26"/>
                </a:lnTo>
                <a:lnTo>
                  <a:pt x="21" y="21"/>
                </a:lnTo>
                <a:close/>
                <a:moveTo>
                  <a:pt x="32" y="32"/>
                </a:moveTo>
                <a:lnTo>
                  <a:pt x="27" y="0"/>
                </a:lnTo>
                <a:lnTo>
                  <a:pt x="32" y="0"/>
                </a:lnTo>
                <a:lnTo>
                  <a:pt x="38" y="10"/>
                </a:lnTo>
                <a:lnTo>
                  <a:pt x="48" y="10"/>
                </a:lnTo>
                <a:lnTo>
                  <a:pt x="48" y="0"/>
                </a:lnTo>
                <a:lnTo>
                  <a:pt x="54" y="0"/>
                </a:lnTo>
                <a:lnTo>
                  <a:pt x="59" y="26"/>
                </a:lnTo>
                <a:lnTo>
                  <a:pt x="54" y="26"/>
                </a:lnTo>
                <a:lnTo>
                  <a:pt x="48" y="16"/>
                </a:lnTo>
                <a:lnTo>
                  <a:pt x="38" y="16"/>
                </a:lnTo>
                <a:lnTo>
                  <a:pt x="38" y="32"/>
                </a:lnTo>
                <a:lnTo>
                  <a:pt x="32"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79" name="Freeform 68"/>
          <p:cNvSpPr>
            <a:spLocks/>
          </p:cNvSpPr>
          <p:nvPr/>
        </p:nvSpPr>
        <p:spPr bwMode="auto">
          <a:xfrm>
            <a:off x="2433638" y="5021263"/>
            <a:ext cx="25400" cy="34925"/>
          </a:xfrm>
          <a:custGeom>
            <a:avLst/>
            <a:gdLst>
              <a:gd name="T0" fmla="*/ 2147483647 w 16"/>
              <a:gd name="T1" fmla="*/ 2147483647 h 22"/>
              <a:gd name="T2" fmla="*/ 2147483647 w 16"/>
              <a:gd name="T3" fmla="*/ 2147483647 h 22"/>
              <a:gd name="T4" fmla="*/ 2147483647 w 16"/>
              <a:gd name="T5" fmla="*/ 2147483647 h 22"/>
              <a:gd name="T6" fmla="*/ 2147483647 w 16"/>
              <a:gd name="T7" fmla="*/ 2147483647 h 22"/>
              <a:gd name="T8" fmla="*/ 2147483647 w 16"/>
              <a:gd name="T9" fmla="*/ 2147483647 h 22"/>
              <a:gd name="T10" fmla="*/ 2147483647 w 16"/>
              <a:gd name="T11" fmla="*/ 2147483647 h 22"/>
              <a:gd name="T12" fmla="*/ 2147483647 w 16"/>
              <a:gd name="T13" fmla="*/ 2147483647 h 22"/>
              <a:gd name="T14" fmla="*/ 2147483647 w 16"/>
              <a:gd name="T15" fmla="*/ 2147483647 h 22"/>
              <a:gd name="T16" fmla="*/ 2147483647 w 16"/>
              <a:gd name="T17" fmla="*/ 2147483647 h 22"/>
              <a:gd name="T18" fmla="*/ 2147483647 w 16"/>
              <a:gd name="T19" fmla="*/ 2147483647 h 22"/>
              <a:gd name="T20" fmla="*/ 2147483647 w 16"/>
              <a:gd name="T21" fmla="*/ 2147483647 h 22"/>
              <a:gd name="T22" fmla="*/ 0 w 16"/>
              <a:gd name="T23" fmla="*/ 2147483647 h 22"/>
              <a:gd name="T24" fmla="*/ 2147483647 w 16"/>
              <a:gd name="T25" fmla="*/ 2147483647 h 22"/>
              <a:gd name="T26" fmla="*/ 2147483647 w 16"/>
              <a:gd name="T27" fmla="*/ 0 h 22"/>
              <a:gd name="T28" fmla="*/ 2147483647 w 16"/>
              <a:gd name="T29" fmla="*/ 0 h 22"/>
              <a:gd name="T30" fmla="*/ 2147483647 w 16"/>
              <a:gd name="T31" fmla="*/ 2147483647 h 22"/>
              <a:gd name="T32" fmla="*/ 2147483647 w 16"/>
              <a:gd name="T33" fmla="*/ 2147483647 h 22"/>
              <a:gd name="T34" fmla="*/ 2147483647 w 16"/>
              <a:gd name="T35" fmla="*/ 2147483647 h 22"/>
              <a:gd name="T36" fmla="*/ 2147483647 w 16"/>
              <a:gd name="T37" fmla="*/ 2147483647 h 22"/>
              <a:gd name="T38" fmla="*/ 2147483647 w 16"/>
              <a:gd name="T39" fmla="*/ 2147483647 h 22"/>
              <a:gd name="T40" fmla="*/ 2147483647 w 16"/>
              <a:gd name="T41" fmla="*/ 2147483647 h 22"/>
              <a:gd name="T42" fmla="*/ 2147483647 w 16"/>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
              <a:gd name="T67" fmla="*/ 0 h 22"/>
              <a:gd name="T68" fmla="*/ 16 w 16"/>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 h="22">
                <a:moveTo>
                  <a:pt x="16" y="16"/>
                </a:moveTo>
                <a:lnTo>
                  <a:pt x="16" y="22"/>
                </a:lnTo>
                <a:lnTo>
                  <a:pt x="5" y="22"/>
                </a:lnTo>
                <a:lnTo>
                  <a:pt x="5" y="16"/>
                </a:lnTo>
                <a:lnTo>
                  <a:pt x="11" y="11"/>
                </a:lnTo>
                <a:lnTo>
                  <a:pt x="11" y="6"/>
                </a:lnTo>
                <a:lnTo>
                  <a:pt x="5" y="6"/>
                </a:lnTo>
                <a:lnTo>
                  <a:pt x="0" y="6"/>
                </a:lnTo>
                <a:lnTo>
                  <a:pt x="5" y="6"/>
                </a:lnTo>
                <a:lnTo>
                  <a:pt x="5" y="0"/>
                </a:lnTo>
                <a:lnTo>
                  <a:pt x="11" y="0"/>
                </a:lnTo>
                <a:lnTo>
                  <a:pt x="16" y="6"/>
                </a:lnTo>
                <a:lnTo>
                  <a:pt x="16" y="11"/>
                </a:lnTo>
                <a:lnTo>
                  <a:pt x="11" y="16"/>
                </a:lnTo>
                <a:lnTo>
                  <a:pt x="1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80" name="Freeform 69"/>
          <p:cNvSpPr>
            <a:spLocks noEditPoints="1"/>
          </p:cNvSpPr>
          <p:nvPr/>
        </p:nvSpPr>
        <p:spPr bwMode="auto">
          <a:xfrm>
            <a:off x="7783513" y="5632450"/>
            <a:ext cx="42862" cy="50800"/>
          </a:xfrm>
          <a:custGeom>
            <a:avLst/>
            <a:gdLst>
              <a:gd name="T0" fmla="*/ 0 w 27"/>
              <a:gd name="T1" fmla="*/ 2147483647 h 32"/>
              <a:gd name="T2" fmla="*/ 0 w 27"/>
              <a:gd name="T3" fmla="*/ 2147483647 h 32"/>
              <a:gd name="T4" fmla="*/ 2147483647 w 27"/>
              <a:gd name="T5" fmla="*/ 0 h 32"/>
              <a:gd name="T6" fmla="*/ 2147483647 w 27"/>
              <a:gd name="T7" fmla="*/ 0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0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6"/>
                </a:lnTo>
                <a:lnTo>
                  <a:pt x="6" y="0"/>
                </a:lnTo>
                <a:lnTo>
                  <a:pt x="16" y="0"/>
                </a:lnTo>
                <a:lnTo>
                  <a:pt x="27" y="6"/>
                </a:lnTo>
                <a:lnTo>
                  <a:pt x="27" y="16"/>
                </a:lnTo>
                <a:lnTo>
                  <a:pt x="22" y="27"/>
                </a:lnTo>
                <a:lnTo>
                  <a:pt x="11" y="32"/>
                </a:lnTo>
                <a:lnTo>
                  <a:pt x="0" y="27"/>
                </a:lnTo>
                <a:lnTo>
                  <a:pt x="0" y="16"/>
                </a:lnTo>
                <a:close/>
                <a:moveTo>
                  <a:pt x="6" y="16"/>
                </a:moveTo>
                <a:lnTo>
                  <a:pt x="6" y="22"/>
                </a:lnTo>
                <a:lnTo>
                  <a:pt x="11" y="27"/>
                </a:lnTo>
                <a:lnTo>
                  <a:pt x="22" y="22"/>
                </a:lnTo>
                <a:lnTo>
                  <a:pt x="22" y="16"/>
                </a:lnTo>
                <a:lnTo>
                  <a:pt x="22" y="6"/>
                </a:lnTo>
                <a:lnTo>
                  <a:pt x="16" y="6"/>
                </a:lnTo>
                <a:lnTo>
                  <a:pt x="6" y="6"/>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81" name="Freeform 70"/>
          <p:cNvSpPr>
            <a:spLocks noEditPoints="1"/>
          </p:cNvSpPr>
          <p:nvPr/>
        </p:nvSpPr>
        <p:spPr bwMode="auto">
          <a:xfrm>
            <a:off x="7410450" y="5743575"/>
            <a:ext cx="42863" cy="50800"/>
          </a:xfrm>
          <a:custGeom>
            <a:avLst/>
            <a:gdLst>
              <a:gd name="T0" fmla="*/ 0 w 27"/>
              <a:gd name="T1" fmla="*/ 2147483647 h 32"/>
              <a:gd name="T2" fmla="*/ 0 w 27"/>
              <a:gd name="T3" fmla="*/ 2147483647 h 32"/>
              <a:gd name="T4" fmla="*/ 2147483647 w 27"/>
              <a:gd name="T5" fmla="*/ 0 h 32"/>
              <a:gd name="T6" fmla="*/ 2147483647 w 27"/>
              <a:gd name="T7" fmla="*/ 0 h 32"/>
              <a:gd name="T8" fmla="*/ 2147483647 w 27"/>
              <a:gd name="T9" fmla="*/ 0 h 32"/>
              <a:gd name="T10" fmla="*/ 2147483647 w 27"/>
              <a:gd name="T11" fmla="*/ 2147483647 h 32"/>
              <a:gd name="T12" fmla="*/ 2147483647 w 27"/>
              <a:gd name="T13" fmla="*/ 2147483647 h 32"/>
              <a:gd name="T14" fmla="*/ 2147483647 w 27"/>
              <a:gd name="T15" fmla="*/ 2147483647 h 32"/>
              <a:gd name="T16" fmla="*/ 2147483647 w 27"/>
              <a:gd name="T17" fmla="*/ 2147483647 h 32"/>
              <a:gd name="T18" fmla="*/ 0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5"/>
                </a:lnTo>
                <a:lnTo>
                  <a:pt x="5" y="0"/>
                </a:lnTo>
                <a:lnTo>
                  <a:pt x="16" y="0"/>
                </a:lnTo>
                <a:lnTo>
                  <a:pt x="27" y="5"/>
                </a:lnTo>
                <a:lnTo>
                  <a:pt x="27" y="16"/>
                </a:lnTo>
                <a:lnTo>
                  <a:pt x="21" y="27"/>
                </a:lnTo>
                <a:lnTo>
                  <a:pt x="11" y="32"/>
                </a:lnTo>
                <a:lnTo>
                  <a:pt x="0" y="27"/>
                </a:lnTo>
                <a:lnTo>
                  <a:pt x="0" y="16"/>
                </a:lnTo>
                <a:close/>
                <a:moveTo>
                  <a:pt x="5" y="16"/>
                </a:moveTo>
                <a:lnTo>
                  <a:pt x="5" y="21"/>
                </a:lnTo>
                <a:lnTo>
                  <a:pt x="11" y="27"/>
                </a:lnTo>
                <a:lnTo>
                  <a:pt x="16" y="21"/>
                </a:lnTo>
                <a:lnTo>
                  <a:pt x="21" y="16"/>
                </a:lnTo>
                <a:lnTo>
                  <a:pt x="21" y="5"/>
                </a:lnTo>
                <a:lnTo>
                  <a:pt x="16" y="5"/>
                </a:lnTo>
                <a:lnTo>
                  <a:pt x="5" y="5"/>
                </a:lnTo>
                <a:lnTo>
                  <a:pt x="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82" name="Freeform 71"/>
          <p:cNvSpPr>
            <a:spLocks noEditPoints="1"/>
          </p:cNvSpPr>
          <p:nvPr/>
        </p:nvSpPr>
        <p:spPr bwMode="auto">
          <a:xfrm>
            <a:off x="8335963" y="5624513"/>
            <a:ext cx="42862" cy="50800"/>
          </a:xfrm>
          <a:custGeom>
            <a:avLst/>
            <a:gdLst>
              <a:gd name="T0" fmla="*/ 0 w 27"/>
              <a:gd name="T1" fmla="*/ 2147483647 h 32"/>
              <a:gd name="T2" fmla="*/ 0 w 27"/>
              <a:gd name="T3" fmla="*/ 2147483647 h 32"/>
              <a:gd name="T4" fmla="*/ 2147483647 w 27"/>
              <a:gd name="T5" fmla="*/ 2147483647 h 32"/>
              <a:gd name="T6" fmla="*/ 2147483647 w 27"/>
              <a:gd name="T7" fmla="*/ 0 h 32"/>
              <a:gd name="T8" fmla="*/ 2147483647 w 27"/>
              <a:gd name="T9" fmla="*/ 0 h 32"/>
              <a:gd name="T10" fmla="*/ 2147483647 w 27"/>
              <a:gd name="T11" fmla="*/ 0 h 32"/>
              <a:gd name="T12" fmla="*/ 2147483647 w 27"/>
              <a:gd name="T13" fmla="*/ 2147483647 h 32"/>
              <a:gd name="T14" fmla="*/ 2147483647 w 27"/>
              <a:gd name="T15" fmla="*/ 2147483647 h 32"/>
              <a:gd name="T16" fmla="*/ 2147483647 w 27"/>
              <a:gd name="T17" fmla="*/ 2147483647 h 32"/>
              <a:gd name="T18" fmla="*/ 2147483647 w 27"/>
              <a:gd name="T19" fmla="*/ 2147483647 h 32"/>
              <a:gd name="T20" fmla="*/ 0 w 27"/>
              <a:gd name="T21" fmla="*/ 2147483647 h 32"/>
              <a:gd name="T22" fmla="*/ 0 w 27"/>
              <a:gd name="T23" fmla="*/ 2147483647 h 32"/>
              <a:gd name="T24" fmla="*/ 2147483647 w 27"/>
              <a:gd name="T25" fmla="*/ 2147483647 h 32"/>
              <a:gd name="T26" fmla="*/ 2147483647 w 27"/>
              <a:gd name="T27" fmla="*/ 2147483647 h 32"/>
              <a:gd name="T28" fmla="*/ 2147483647 w 27"/>
              <a:gd name="T29" fmla="*/ 2147483647 h 32"/>
              <a:gd name="T30" fmla="*/ 2147483647 w 27"/>
              <a:gd name="T31" fmla="*/ 2147483647 h 32"/>
              <a:gd name="T32" fmla="*/ 2147483647 w 27"/>
              <a:gd name="T33" fmla="*/ 2147483647 h 32"/>
              <a:gd name="T34" fmla="*/ 2147483647 w 27"/>
              <a:gd name="T35" fmla="*/ 2147483647 h 32"/>
              <a:gd name="T36" fmla="*/ 2147483647 w 27"/>
              <a:gd name="T37" fmla="*/ 2147483647 h 32"/>
              <a:gd name="T38" fmla="*/ 2147483647 w 27"/>
              <a:gd name="T39" fmla="*/ 2147483647 h 32"/>
              <a:gd name="T40" fmla="*/ 2147483647 w 27"/>
              <a:gd name="T41" fmla="*/ 2147483647 h 32"/>
              <a:gd name="T42" fmla="*/ 2147483647 w 27"/>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32"/>
              <a:gd name="T68" fmla="*/ 27 w 27"/>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32">
                <a:moveTo>
                  <a:pt x="0" y="16"/>
                </a:moveTo>
                <a:lnTo>
                  <a:pt x="0" y="5"/>
                </a:lnTo>
                <a:lnTo>
                  <a:pt x="6" y="5"/>
                </a:lnTo>
                <a:lnTo>
                  <a:pt x="6" y="0"/>
                </a:lnTo>
                <a:lnTo>
                  <a:pt x="11" y="0"/>
                </a:lnTo>
                <a:lnTo>
                  <a:pt x="27" y="0"/>
                </a:lnTo>
                <a:lnTo>
                  <a:pt x="27" y="16"/>
                </a:lnTo>
                <a:lnTo>
                  <a:pt x="27" y="27"/>
                </a:lnTo>
                <a:lnTo>
                  <a:pt x="16" y="32"/>
                </a:lnTo>
                <a:lnTo>
                  <a:pt x="6" y="27"/>
                </a:lnTo>
                <a:lnTo>
                  <a:pt x="0" y="16"/>
                </a:lnTo>
                <a:close/>
                <a:moveTo>
                  <a:pt x="6" y="16"/>
                </a:moveTo>
                <a:lnTo>
                  <a:pt x="6" y="21"/>
                </a:lnTo>
                <a:lnTo>
                  <a:pt x="16" y="27"/>
                </a:lnTo>
                <a:lnTo>
                  <a:pt x="22" y="21"/>
                </a:lnTo>
                <a:lnTo>
                  <a:pt x="22" y="16"/>
                </a:lnTo>
                <a:lnTo>
                  <a:pt x="22" y="5"/>
                </a:lnTo>
                <a:lnTo>
                  <a:pt x="11" y="5"/>
                </a:lnTo>
                <a:lnTo>
                  <a:pt x="6" y="5"/>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83" name="Freeform 72"/>
          <p:cNvSpPr>
            <a:spLocks noEditPoints="1"/>
          </p:cNvSpPr>
          <p:nvPr/>
        </p:nvSpPr>
        <p:spPr bwMode="auto">
          <a:xfrm>
            <a:off x="7962900" y="5751513"/>
            <a:ext cx="50800" cy="50800"/>
          </a:xfrm>
          <a:custGeom>
            <a:avLst/>
            <a:gdLst>
              <a:gd name="T0" fmla="*/ 0 w 32"/>
              <a:gd name="T1" fmla="*/ 2147483647 h 32"/>
              <a:gd name="T2" fmla="*/ 2147483647 w 32"/>
              <a:gd name="T3" fmla="*/ 2147483647 h 32"/>
              <a:gd name="T4" fmla="*/ 2147483647 w 32"/>
              <a:gd name="T5" fmla="*/ 0 h 32"/>
              <a:gd name="T6" fmla="*/ 2147483647 w 32"/>
              <a:gd name="T7" fmla="*/ 0 h 32"/>
              <a:gd name="T8" fmla="*/ 2147483647 w 32"/>
              <a:gd name="T9" fmla="*/ 0 h 32"/>
              <a:gd name="T10" fmla="*/ 2147483647 w 32"/>
              <a:gd name="T11" fmla="*/ 2147483647 h 32"/>
              <a:gd name="T12" fmla="*/ 2147483647 w 32"/>
              <a:gd name="T13" fmla="*/ 2147483647 h 32"/>
              <a:gd name="T14" fmla="*/ 2147483647 w 32"/>
              <a:gd name="T15" fmla="*/ 2147483647 h 32"/>
              <a:gd name="T16" fmla="*/ 2147483647 w 32"/>
              <a:gd name="T17" fmla="*/ 2147483647 h 32"/>
              <a:gd name="T18" fmla="*/ 2147483647 w 32"/>
              <a:gd name="T19" fmla="*/ 2147483647 h 32"/>
              <a:gd name="T20" fmla="*/ 0 w 32"/>
              <a:gd name="T21" fmla="*/ 2147483647 h 32"/>
              <a:gd name="T22" fmla="*/ 0 w 32"/>
              <a:gd name="T23" fmla="*/ 2147483647 h 32"/>
              <a:gd name="T24" fmla="*/ 2147483647 w 32"/>
              <a:gd name="T25" fmla="*/ 2147483647 h 32"/>
              <a:gd name="T26" fmla="*/ 2147483647 w 32"/>
              <a:gd name="T27" fmla="*/ 2147483647 h 32"/>
              <a:gd name="T28" fmla="*/ 2147483647 w 32"/>
              <a:gd name="T29" fmla="*/ 2147483647 h 32"/>
              <a:gd name="T30" fmla="*/ 2147483647 w 32"/>
              <a:gd name="T31" fmla="*/ 2147483647 h 32"/>
              <a:gd name="T32" fmla="*/ 2147483647 w 32"/>
              <a:gd name="T33" fmla="*/ 2147483647 h 32"/>
              <a:gd name="T34" fmla="*/ 2147483647 w 32"/>
              <a:gd name="T35" fmla="*/ 2147483647 h 32"/>
              <a:gd name="T36" fmla="*/ 2147483647 w 32"/>
              <a:gd name="T37" fmla="*/ 2147483647 h 32"/>
              <a:gd name="T38" fmla="*/ 2147483647 w 32"/>
              <a:gd name="T39" fmla="*/ 2147483647 h 32"/>
              <a:gd name="T40" fmla="*/ 2147483647 w 32"/>
              <a:gd name="T41" fmla="*/ 2147483647 h 32"/>
              <a:gd name="T42" fmla="*/ 2147483647 w 3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32"/>
              <a:gd name="T68" fmla="*/ 32 w 3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32">
                <a:moveTo>
                  <a:pt x="0" y="16"/>
                </a:moveTo>
                <a:lnTo>
                  <a:pt x="5" y="6"/>
                </a:lnTo>
                <a:lnTo>
                  <a:pt x="5" y="0"/>
                </a:lnTo>
                <a:lnTo>
                  <a:pt x="10" y="0"/>
                </a:lnTo>
                <a:lnTo>
                  <a:pt x="16" y="0"/>
                </a:lnTo>
                <a:lnTo>
                  <a:pt x="27" y="6"/>
                </a:lnTo>
                <a:lnTo>
                  <a:pt x="32" y="16"/>
                </a:lnTo>
                <a:lnTo>
                  <a:pt x="27" y="27"/>
                </a:lnTo>
                <a:lnTo>
                  <a:pt x="16" y="32"/>
                </a:lnTo>
                <a:lnTo>
                  <a:pt x="5" y="27"/>
                </a:lnTo>
                <a:lnTo>
                  <a:pt x="0" y="16"/>
                </a:lnTo>
                <a:close/>
                <a:moveTo>
                  <a:pt x="10" y="16"/>
                </a:moveTo>
                <a:lnTo>
                  <a:pt x="10" y="22"/>
                </a:lnTo>
                <a:lnTo>
                  <a:pt x="16" y="27"/>
                </a:lnTo>
                <a:lnTo>
                  <a:pt x="21" y="22"/>
                </a:lnTo>
                <a:lnTo>
                  <a:pt x="27" y="16"/>
                </a:lnTo>
                <a:lnTo>
                  <a:pt x="21" y="6"/>
                </a:lnTo>
                <a:lnTo>
                  <a:pt x="16" y="6"/>
                </a:lnTo>
                <a:lnTo>
                  <a:pt x="10" y="6"/>
                </a:lnTo>
                <a:lnTo>
                  <a:pt x="1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84" name="Rectangle 73"/>
          <p:cNvSpPr>
            <a:spLocks noChangeArrowheads="1"/>
          </p:cNvSpPr>
          <p:nvPr/>
        </p:nvSpPr>
        <p:spPr bwMode="auto">
          <a:xfrm>
            <a:off x="871538" y="5649913"/>
            <a:ext cx="2038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b="1">
                <a:solidFill>
                  <a:srgbClr val="000000"/>
                </a:solidFill>
                <a:latin typeface="Arial" pitchFamily="34" charset="0"/>
              </a:rPr>
              <a:t>(c) Polysaccharide</a:t>
            </a:r>
          </a:p>
        </p:txBody>
      </p:sp>
      <p:sp>
        <p:nvSpPr>
          <p:cNvPr id="30785" name="TextBox 35"/>
          <p:cNvSpPr txBox="1">
            <a:spLocks noChangeArrowheads="1"/>
          </p:cNvSpPr>
          <p:nvPr/>
        </p:nvSpPr>
        <p:spPr bwMode="auto">
          <a:xfrm>
            <a:off x="425450" y="2312988"/>
            <a:ext cx="25654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400">
                <a:latin typeface="Arial" pitchFamily="34" charset="0"/>
                <a:cs typeface="Arial" pitchFamily="34" charset="0"/>
              </a:rPr>
              <a:t>Copyright © The McGraw-Hill Companies, Inc. Permission required for reproduction or display.</a:t>
            </a:r>
          </a:p>
        </p:txBody>
      </p:sp>
      <p:sp>
        <p:nvSpPr>
          <p:cNvPr id="30786" name="TextBox 35"/>
          <p:cNvSpPr txBox="1">
            <a:spLocks noChangeArrowheads="1"/>
          </p:cNvSpPr>
          <p:nvPr/>
        </p:nvSpPr>
        <p:spPr bwMode="auto">
          <a:xfrm>
            <a:off x="5299075" y="2312988"/>
            <a:ext cx="256381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400">
                <a:latin typeface="Arial" pitchFamily="34" charset="0"/>
                <a:cs typeface="Arial" pitchFamily="34" charset="0"/>
              </a:rPr>
              <a:t>Copyright © The McGraw-Hill Companies, Inc. Permission required for reproduction or display.</a:t>
            </a:r>
          </a:p>
        </p:txBody>
      </p:sp>
      <p:sp>
        <p:nvSpPr>
          <p:cNvPr id="30787" name="TextBox 35"/>
          <p:cNvSpPr txBox="1">
            <a:spLocks noChangeArrowheads="1"/>
          </p:cNvSpPr>
          <p:nvPr/>
        </p:nvSpPr>
        <p:spPr bwMode="auto">
          <a:xfrm>
            <a:off x="1263650" y="4503738"/>
            <a:ext cx="530066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500">
                <a:latin typeface="Arial" pitchFamily="34" charset="0"/>
                <a:cs typeface="Arial" pitchFamily="34" charset="0"/>
              </a:rPr>
              <a:t>Copyright © The McGraw-Hill Companies, Inc. Permission required for reproduction or display.</a:t>
            </a:r>
          </a:p>
        </p:txBody>
      </p:sp>
    </p:spTree>
    <p:extLst>
      <p:ext uri="{BB962C8B-B14F-4D97-AF65-F5344CB8AC3E}">
        <p14:creationId xmlns:p14="http://schemas.microsoft.com/office/powerpoint/2010/main" val="825775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096F7D5-757F-4BF3-9953-DF5024D617C9}" type="slidenum">
              <a:rPr lang="en-US" sz="1400" smtClean="0"/>
              <a:pPr eaLnBrk="1" hangingPunct="1"/>
              <a:t>13</a:t>
            </a:fld>
            <a:endParaRPr lang="en-US" sz="1400" smtClean="0"/>
          </a:p>
        </p:txBody>
      </p:sp>
      <p:sp>
        <p:nvSpPr>
          <p:cNvPr id="105474" name="Rectangle 2"/>
          <p:cNvSpPr>
            <a:spLocks noGrp="1" noChangeArrowheads="1"/>
          </p:cNvSpPr>
          <p:nvPr>
            <p:ph type="title"/>
          </p:nvPr>
        </p:nvSpPr>
        <p:spPr>
          <a:xfrm>
            <a:off x="685800" y="609600"/>
            <a:ext cx="7772400" cy="1371600"/>
          </a:xfrm>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Organic Substances</a:t>
            </a:r>
            <a:br>
              <a:rPr lang="en-US" b="1" smtClean="0"/>
            </a:br>
            <a:r>
              <a:rPr lang="en-US" b="1" smtClean="0"/>
              <a:t>Lipids</a:t>
            </a:r>
          </a:p>
        </p:txBody>
      </p:sp>
      <p:sp>
        <p:nvSpPr>
          <p:cNvPr id="31748" name="Text Box 3"/>
          <p:cNvSpPr txBox="1">
            <a:spLocks noChangeArrowheads="1"/>
          </p:cNvSpPr>
          <p:nvPr/>
        </p:nvSpPr>
        <p:spPr bwMode="auto">
          <a:xfrm>
            <a:off x="762000" y="2057400"/>
            <a:ext cx="731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a:t> Soluble in organic solvents; insoluble in water</a:t>
            </a:r>
          </a:p>
        </p:txBody>
      </p:sp>
      <p:sp>
        <p:nvSpPr>
          <p:cNvPr id="31749" name="Text Box 4"/>
          <p:cNvSpPr txBox="1">
            <a:spLocks noChangeArrowheads="1"/>
          </p:cNvSpPr>
          <p:nvPr/>
        </p:nvSpPr>
        <p:spPr bwMode="auto">
          <a:xfrm>
            <a:off x="762000" y="2395538"/>
            <a:ext cx="79248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a:t> </a:t>
            </a:r>
            <a:r>
              <a:rPr lang="en-US">
                <a:solidFill>
                  <a:schemeClr val="accent2"/>
                </a:solidFill>
              </a:rPr>
              <a:t>Fats (triglycerides)</a:t>
            </a:r>
          </a:p>
          <a:p>
            <a:pPr lvl="1" eaLnBrk="1" hangingPunct="1">
              <a:buClr>
                <a:schemeClr val="accent2"/>
              </a:buClr>
              <a:buFontTx/>
              <a:buChar char="•"/>
            </a:pPr>
            <a:r>
              <a:rPr lang="en-US" sz="2000"/>
              <a:t> Used primarily for energy; most common lipid in the body</a:t>
            </a:r>
          </a:p>
          <a:p>
            <a:pPr lvl="1" eaLnBrk="1" hangingPunct="1">
              <a:buClr>
                <a:schemeClr val="accent2"/>
              </a:buClr>
              <a:buFontTx/>
              <a:buChar char="•"/>
            </a:pPr>
            <a:r>
              <a:rPr lang="en-US" sz="2000"/>
              <a:t> Contain C, H, and O but less O than carbohydrates (C</a:t>
            </a:r>
            <a:r>
              <a:rPr lang="en-US" sz="2000" baseline="-25000"/>
              <a:t>57</a:t>
            </a:r>
            <a:r>
              <a:rPr lang="en-US" sz="2000"/>
              <a:t>H</a:t>
            </a:r>
            <a:r>
              <a:rPr lang="en-US" sz="2000" baseline="-25000"/>
              <a:t>110</a:t>
            </a:r>
            <a:r>
              <a:rPr lang="en-US" sz="2000"/>
              <a:t>O</a:t>
            </a:r>
            <a:r>
              <a:rPr lang="en-US" sz="2000" baseline="-25000"/>
              <a:t>6</a:t>
            </a:r>
            <a:r>
              <a:rPr lang="en-US" sz="2000"/>
              <a:t>)</a:t>
            </a:r>
          </a:p>
          <a:p>
            <a:pPr lvl="1" eaLnBrk="1" hangingPunct="1">
              <a:buClr>
                <a:schemeClr val="accent2"/>
              </a:buClr>
              <a:buFontTx/>
              <a:buChar char="•"/>
            </a:pPr>
            <a:r>
              <a:rPr lang="en-US" sz="2000"/>
              <a:t> Building blocks are 1 glycerol and 3 fatty acids per molecule</a:t>
            </a:r>
          </a:p>
          <a:p>
            <a:pPr lvl="1" eaLnBrk="1" hangingPunct="1">
              <a:buClr>
                <a:schemeClr val="accent2"/>
              </a:buClr>
              <a:buFontTx/>
              <a:buChar char="•"/>
            </a:pPr>
            <a:r>
              <a:rPr lang="en-US" sz="2000"/>
              <a:t> Saturated and unsaturated</a:t>
            </a:r>
          </a:p>
        </p:txBody>
      </p:sp>
      <p:pic>
        <p:nvPicPr>
          <p:cNvPr id="31750" name="Picture 170" descr="N:\Scan\Graphics-Department Server\Job Folder\Powerpoint-Work\Powerpoint-MH_DCM-Text Art Edit\SHIER-Text Edit\Final files\Chapter 02\old\Text edit Art\shi25707_02_1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6763" y="4319588"/>
            <a:ext cx="4419600" cy="219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Rectangle 175"/>
          <p:cNvSpPr>
            <a:spLocks noChangeArrowheads="1"/>
          </p:cNvSpPr>
          <p:nvPr/>
        </p:nvSpPr>
        <p:spPr bwMode="auto">
          <a:xfrm>
            <a:off x="2144713" y="6497638"/>
            <a:ext cx="36036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Glycerol</a:t>
            </a:r>
            <a:endParaRPr lang="en-US" b="1">
              <a:latin typeface="Arial" pitchFamily="34" charset="0"/>
              <a:cs typeface="Arial" pitchFamily="34" charset="0"/>
            </a:endParaRPr>
          </a:p>
        </p:txBody>
      </p:sp>
      <p:sp>
        <p:nvSpPr>
          <p:cNvPr id="31752" name="Rectangle 176"/>
          <p:cNvSpPr>
            <a:spLocks noChangeArrowheads="1"/>
          </p:cNvSpPr>
          <p:nvPr/>
        </p:nvSpPr>
        <p:spPr bwMode="auto">
          <a:xfrm>
            <a:off x="2170113" y="6597650"/>
            <a:ext cx="30956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portion</a:t>
            </a:r>
            <a:endParaRPr lang="en-US" b="1">
              <a:latin typeface="Arial" pitchFamily="34" charset="0"/>
              <a:cs typeface="Arial" pitchFamily="34" charset="0"/>
            </a:endParaRPr>
          </a:p>
        </p:txBody>
      </p:sp>
      <p:sp>
        <p:nvSpPr>
          <p:cNvPr id="31753" name="Rectangle 177"/>
          <p:cNvSpPr>
            <a:spLocks noChangeArrowheads="1"/>
          </p:cNvSpPr>
          <p:nvPr/>
        </p:nvSpPr>
        <p:spPr bwMode="auto">
          <a:xfrm>
            <a:off x="3946525" y="6497638"/>
            <a:ext cx="4206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Fatty acid</a:t>
            </a:r>
            <a:endParaRPr lang="en-US" b="1">
              <a:latin typeface="Arial" pitchFamily="34" charset="0"/>
              <a:cs typeface="Arial" pitchFamily="34" charset="0"/>
            </a:endParaRPr>
          </a:p>
        </p:txBody>
      </p:sp>
      <p:sp>
        <p:nvSpPr>
          <p:cNvPr id="31754" name="Rectangle 178"/>
          <p:cNvSpPr>
            <a:spLocks noChangeArrowheads="1"/>
          </p:cNvSpPr>
          <p:nvPr/>
        </p:nvSpPr>
        <p:spPr bwMode="auto">
          <a:xfrm>
            <a:off x="3976688" y="6597650"/>
            <a:ext cx="358775"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portions</a:t>
            </a:r>
            <a:endParaRPr lang="en-US" b="1">
              <a:latin typeface="Arial" pitchFamily="34" charset="0"/>
              <a:cs typeface="Arial" pitchFamily="34" charset="0"/>
            </a:endParaRPr>
          </a:p>
        </p:txBody>
      </p:sp>
      <p:sp>
        <p:nvSpPr>
          <p:cNvPr id="31755" name="Freeform 179"/>
          <p:cNvSpPr>
            <a:spLocks/>
          </p:cNvSpPr>
          <p:nvPr/>
        </p:nvSpPr>
        <p:spPr bwMode="auto">
          <a:xfrm>
            <a:off x="2640013" y="6348413"/>
            <a:ext cx="3043237" cy="66675"/>
          </a:xfrm>
          <a:custGeom>
            <a:avLst/>
            <a:gdLst>
              <a:gd name="T0" fmla="*/ 2147483647 w 3833"/>
              <a:gd name="T1" fmla="*/ 0 h 85"/>
              <a:gd name="T2" fmla="*/ 2147483647 w 3833"/>
              <a:gd name="T3" fmla="*/ 2147483647 h 85"/>
              <a:gd name="T4" fmla="*/ 0 w 3833"/>
              <a:gd name="T5" fmla="*/ 2147483647 h 85"/>
              <a:gd name="T6" fmla="*/ 0 w 3833"/>
              <a:gd name="T7" fmla="*/ 0 h 85"/>
              <a:gd name="T8" fmla="*/ 0 60000 65536"/>
              <a:gd name="T9" fmla="*/ 0 60000 65536"/>
              <a:gd name="T10" fmla="*/ 0 60000 65536"/>
              <a:gd name="T11" fmla="*/ 0 60000 65536"/>
              <a:gd name="T12" fmla="*/ 0 w 3833"/>
              <a:gd name="T13" fmla="*/ 0 h 85"/>
              <a:gd name="T14" fmla="*/ 3833 w 3833"/>
              <a:gd name="T15" fmla="*/ 85 h 85"/>
            </a:gdLst>
            <a:ahLst/>
            <a:cxnLst>
              <a:cxn ang="T8">
                <a:pos x="T0" y="T1"/>
              </a:cxn>
              <a:cxn ang="T9">
                <a:pos x="T2" y="T3"/>
              </a:cxn>
              <a:cxn ang="T10">
                <a:pos x="T4" y="T5"/>
              </a:cxn>
              <a:cxn ang="T11">
                <a:pos x="T6" y="T7"/>
              </a:cxn>
            </a:cxnLst>
            <a:rect l="T12" t="T13" r="T14" b="T15"/>
            <a:pathLst>
              <a:path w="3833" h="85">
                <a:moveTo>
                  <a:pt x="3833" y="0"/>
                </a:moveTo>
                <a:lnTo>
                  <a:pt x="3833" y="85"/>
                </a:lnTo>
                <a:lnTo>
                  <a:pt x="0" y="85"/>
                </a:lnTo>
                <a:lnTo>
                  <a:pt x="0" y="0"/>
                </a:lnTo>
              </a:path>
            </a:pathLst>
          </a:custGeom>
          <a:noFill/>
          <a:ln w="4">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56" name="Line 180"/>
          <p:cNvSpPr>
            <a:spLocks noChangeShapeType="1"/>
          </p:cNvSpPr>
          <p:nvPr/>
        </p:nvSpPr>
        <p:spPr bwMode="auto">
          <a:xfrm>
            <a:off x="4154488" y="6415088"/>
            <a:ext cx="1587" cy="66675"/>
          </a:xfrm>
          <a:prstGeom prst="line">
            <a:avLst/>
          </a:prstGeom>
          <a:noFill/>
          <a:ln w="4">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7" name="Freeform 181"/>
          <p:cNvSpPr>
            <a:spLocks/>
          </p:cNvSpPr>
          <p:nvPr/>
        </p:nvSpPr>
        <p:spPr bwMode="auto">
          <a:xfrm>
            <a:off x="2060575" y="6348413"/>
            <a:ext cx="531813" cy="66675"/>
          </a:xfrm>
          <a:custGeom>
            <a:avLst/>
            <a:gdLst>
              <a:gd name="T0" fmla="*/ 2147483647 w 670"/>
              <a:gd name="T1" fmla="*/ 0 h 85"/>
              <a:gd name="T2" fmla="*/ 2147483647 w 670"/>
              <a:gd name="T3" fmla="*/ 2147483647 h 85"/>
              <a:gd name="T4" fmla="*/ 0 w 670"/>
              <a:gd name="T5" fmla="*/ 2147483647 h 85"/>
              <a:gd name="T6" fmla="*/ 0 w 670"/>
              <a:gd name="T7" fmla="*/ 0 h 85"/>
              <a:gd name="T8" fmla="*/ 0 60000 65536"/>
              <a:gd name="T9" fmla="*/ 0 60000 65536"/>
              <a:gd name="T10" fmla="*/ 0 60000 65536"/>
              <a:gd name="T11" fmla="*/ 0 60000 65536"/>
              <a:gd name="T12" fmla="*/ 0 w 670"/>
              <a:gd name="T13" fmla="*/ 0 h 85"/>
              <a:gd name="T14" fmla="*/ 670 w 670"/>
              <a:gd name="T15" fmla="*/ 85 h 85"/>
            </a:gdLst>
            <a:ahLst/>
            <a:cxnLst>
              <a:cxn ang="T8">
                <a:pos x="T0" y="T1"/>
              </a:cxn>
              <a:cxn ang="T9">
                <a:pos x="T2" y="T3"/>
              </a:cxn>
              <a:cxn ang="T10">
                <a:pos x="T4" y="T5"/>
              </a:cxn>
              <a:cxn ang="T11">
                <a:pos x="T6" y="T7"/>
              </a:cxn>
            </a:cxnLst>
            <a:rect l="T12" t="T13" r="T14" b="T15"/>
            <a:pathLst>
              <a:path w="670" h="85">
                <a:moveTo>
                  <a:pt x="670" y="0"/>
                </a:moveTo>
                <a:lnTo>
                  <a:pt x="670" y="85"/>
                </a:lnTo>
                <a:lnTo>
                  <a:pt x="0" y="85"/>
                </a:lnTo>
                <a:lnTo>
                  <a:pt x="0" y="0"/>
                </a:lnTo>
              </a:path>
            </a:pathLst>
          </a:custGeom>
          <a:noFill/>
          <a:ln w="4">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58" name="Line 182"/>
          <p:cNvSpPr>
            <a:spLocks noChangeShapeType="1"/>
          </p:cNvSpPr>
          <p:nvPr/>
        </p:nvSpPr>
        <p:spPr bwMode="auto">
          <a:xfrm>
            <a:off x="2325688" y="6415088"/>
            <a:ext cx="1587" cy="66675"/>
          </a:xfrm>
          <a:prstGeom prst="line">
            <a:avLst/>
          </a:prstGeom>
          <a:noFill/>
          <a:ln w="4">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9" name="Rectangle 183"/>
          <p:cNvSpPr>
            <a:spLocks noChangeArrowheads="1"/>
          </p:cNvSpPr>
          <p:nvPr/>
        </p:nvSpPr>
        <p:spPr bwMode="auto">
          <a:xfrm>
            <a:off x="2693988"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60" name="Rectangle 184"/>
          <p:cNvSpPr>
            <a:spLocks noChangeArrowheads="1"/>
          </p:cNvSpPr>
          <p:nvPr/>
        </p:nvSpPr>
        <p:spPr bwMode="auto">
          <a:xfrm>
            <a:off x="2692400" y="4340225"/>
            <a:ext cx="698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O</a:t>
            </a:r>
            <a:endParaRPr lang="en-US" b="1">
              <a:latin typeface="Arial" pitchFamily="34" charset="0"/>
              <a:cs typeface="Arial" pitchFamily="34" charset="0"/>
            </a:endParaRPr>
          </a:p>
        </p:txBody>
      </p:sp>
      <p:sp>
        <p:nvSpPr>
          <p:cNvPr id="31761" name="Rectangle 185"/>
          <p:cNvSpPr>
            <a:spLocks noChangeArrowheads="1"/>
          </p:cNvSpPr>
          <p:nvPr/>
        </p:nvSpPr>
        <p:spPr bwMode="auto">
          <a:xfrm>
            <a:off x="2487613" y="4538663"/>
            <a:ext cx="698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O</a:t>
            </a:r>
            <a:endParaRPr lang="en-US" b="1">
              <a:latin typeface="Arial" pitchFamily="34" charset="0"/>
              <a:cs typeface="Arial" pitchFamily="34" charset="0"/>
            </a:endParaRPr>
          </a:p>
        </p:txBody>
      </p:sp>
      <p:sp>
        <p:nvSpPr>
          <p:cNvPr id="31762" name="Rectangle 186"/>
          <p:cNvSpPr>
            <a:spLocks noChangeArrowheads="1"/>
          </p:cNvSpPr>
          <p:nvPr/>
        </p:nvSpPr>
        <p:spPr bwMode="auto">
          <a:xfrm>
            <a:off x="2087563"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63" name="Rectangle 187"/>
          <p:cNvSpPr>
            <a:spLocks noChangeArrowheads="1"/>
          </p:cNvSpPr>
          <p:nvPr/>
        </p:nvSpPr>
        <p:spPr bwMode="auto">
          <a:xfrm>
            <a:off x="2289175"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64" name="Rectangle 188"/>
          <p:cNvSpPr>
            <a:spLocks noChangeArrowheads="1"/>
          </p:cNvSpPr>
          <p:nvPr/>
        </p:nvSpPr>
        <p:spPr bwMode="auto">
          <a:xfrm>
            <a:off x="2895600"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65" name="Rectangle 189"/>
          <p:cNvSpPr>
            <a:spLocks noChangeArrowheads="1"/>
          </p:cNvSpPr>
          <p:nvPr/>
        </p:nvSpPr>
        <p:spPr bwMode="auto">
          <a:xfrm>
            <a:off x="2895600"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66" name="Rectangle 190"/>
          <p:cNvSpPr>
            <a:spLocks noChangeArrowheads="1"/>
          </p:cNvSpPr>
          <p:nvPr/>
        </p:nvSpPr>
        <p:spPr bwMode="auto">
          <a:xfrm>
            <a:off x="2897188"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67" name="Rectangle 191"/>
          <p:cNvSpPr>
            <a:spLocks noChangeArrowheads="1"/>
          </p:cNvSpPr>
          <p:nvPr/>
        </p:nvSpPr>
        <p:spPr bwMode="auto">
          <a:xfrm>
            <a:off x="2289175"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68" name="Rectangle 192"/>
          <p:cNvSpPr>
            <a:spLocks noChangeArrowheads="1"/>
          </p:cNvSpPr>
          <p:nvPr/>
        </p:nvSpPr>
        <p:spPr bwMode="auto">
          <a:xfrm>
            <a:off x="3098800"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69" name="Rectangle 193"/>
          <p:cNvSpPr>
            <a:spLocks noChangeArrowheads="1"/>
          </p:cNvSpPr>
          <p:nvPr/>
        </p:nvSpPr>
        <p:spPr bwMode="auto">
          <a:xfrm>
            <a:off x="3100388"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70" name="Rectangle 194"/>
          <p:cNvSpPr>
            <a:spLocks noChangeArrowheads="1"/>
          </p:cNvSpPr>
          <p:nvPr/>
        </p:nvSpPr>
        <p:spPr bwMode="auto">
          <a:xfrm>
            <a:off x="3100388"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71" name="Rectangle 195"/>
          <p:cNvSpPr>
            <a:spLocks noChangeArrowheads="1"/>
          </p:cNvSpPr>
          <p:nvPr/>
        </p:nvSpPr>
        <p:spPr bwMode="auto">
          <a:xfrm>
            <a:off x="3300413"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72" name="Rectangle 196"/>
          <p:cNvSpPr>
            <a:spLocks noChangeArrowheads="1"/>
          </p:cNvSpPr>
          <p:nvPr/>
        </p:nvSpPr>
        <p:spPr bwMode="auto">
          <a:xfrm>
            <a:off x="3302000"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73" name="Rectangle 197"/>
          <p:cNvSpPr>
            <a:spLocks noChangeArrowheads="1"/>
          </p:cNvSpPr>
          <p:nvPr/>
        </p:nvSpPr>
        <p:spPr bwMode="auto">
          <a:xfrm>
            <a:off x="3302000"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74" name="Rectangle 198"/>
          <p:cNvSpPr>
            <a:spLocks noChangeArrowheads="1"/>
          </p:cNvSpPr>
          <p:nvPr/>
        </p:nvSpPr>
        <p:spPr bwMode="auto">
          <a:xfrm>
            <a:off x="3502025"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75" name="Rectangle 199"/>
          <p:cNvSpPr>
            <a:spLocks noChangeArrowheads="1"/>
          </p:cNvSpPr>
          <p:nvPr/>
        </p:nvSpPr>
        <p:spPr bwMode="auto">
          <a:xfrm>
            <a:off x="3503613"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76" name="Rectangle 200"/>
          <p:cNvSpPr>
            <a:spLocks noChangeArrowheads="1"/>
          </p:cNvSpPr>
          <p:nvPr/>
        </p:nvSpPr>
        <p:spPr bwMode="auto">
          <a:xfrm>
            <a:off x="3503613"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77" name="Rectangle 201"/>
          <p:cNvSpPr>
            <a:spLocks noChangeArrowheads="1"/>
          </p:cNvSpPr>
          <p:nvPr/>
        </p:nvSpPr>
        <p:spPr bwMode="auto">
          <a:xfrm>
            <a:off x="3705225"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78" name="Rectangle 202"/>
          <p:cNvSpPr>
            <a:spLocks noChangeArrowheads="1"/>
          </p:cNvSpPr>
          <p:nvPr/>
        </p:nvSpPr>
        <p:spPr bwMode="auto">
          <a:xfrm>
            <a:off x="3706813"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79" name="Rectangle 203"/>
          <p:cNvSpPr>
            <a:spLocks noChangeArrowheads="1"/>
          </p:cNvSpPr>
          <p:nvPr/>
        </p:nvSpPr>
        <p:spPr bwMode="auto">
          <a:xfrm>
            <a:off x="3708400"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80" name="Rectangle 204"/>
          <p:cNvSpPr>
            <a:spLocks noChangeArrowheads="1"/>
          </p:cNvSpPr>
          <p:nvPr/>
        </p:nvSpPr>
        <p:spPr bwMode="auto">
          <a:xfrm>
            <a:off x="3906838"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81" name="Rectangle 205"/>
          <p:cNvSpPr>
            <a:spLocks noChangeArrowheads="1"/>
          </p:cNvSpPr>
          <p:nvPr/>
        </p:nvSpPr>
        <p:spPr bwMode="auto">
          <a:xfrm>
            <a:off x="3908425"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82" name="Rectangle 206"/>
          <p:cNvSpPr>
            <a:spLocks noChangeArrowheads="1"/>
          </p:cNvSpPr>
          <p:nvPr/>
        </p:nvSpPr>
        <p:spPr bwMode="auto">
          <a:xfrm>
            <a:off x="3910013"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83" name="Rectangle 207"/>
          <p:cNvSpPr>
            <a:spLocks noChangeArrowheads="1"/>
          </p:cNvSpPr>
          <p:nvPr/>
        </p:nvSpPr>
        <p:spPr bwMode="auto">
          <a:xfrm>
            <a:off x="4110038"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84" name="Rectangle 208"/>
          <p:cNvSpPr>
            <a:spLocks noChangeArrowheads="1"/>
          </p:cNvSpPr>
          <p:nvPr/>
        </p:nvSpPr>
        <p:spPr bwMode="auto">
          <a:xfrm>
            <a:off x="4111625"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85" name="Rectangle 209"/>
          <p:cNvSpPr>
            <a:spLocks noChangeArrowheads="1"/>
          </p:cNvSpPr>
          <p:nvPr/>
        </p:nvSpPr>
        <p:spPr bwMode="auto">
          <a:xfrm>
            <a:off x="4113213"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86" name="Rectangle 210"/>
          <p:cNvSpPr>
            <a:spLocks noChangeArrowheads="1"/>
          </p:cNvSpPr>
          <p:nvPr/>
        </p:nvSpPr>
        <p:spPr bwMode="auto">
          <a:xfrm>
            <a:off x="4311650"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87" name="Rectangle 211"/>
          <p:cNvSpPr>
            <a:spLocks noChangeArrowheads="1"/>
          </p:cNvSpPr>
          <p:nvPr/>
        </p:nvSpPr>
        <p:spPr bwMode="auto">
          <a:xfrm>
            <a:off x="4313238"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88" name="Rectangle 212"/>
          <p:cNvSpPr>
            <a:spLocks noChangeArrowheads="1"/>
          </p:cNvSpPr>
          <p:nvPr/>
        </p:nvSpPr>
        <p:spPr bwMode="auto">
          <a:xfrm>
            <a:off x="4314825"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89" name="Rectangle 213"/>
          <p:cNvSpPr>
            <a:spLocks noChangeArrowheads="1"/>
          </p:cNvSpPr>
          <p:nvPr/>
        </p:nvSpPr>
        <p:spPr bwMode="auto">
          <a:xfrm>
            <a:off x="4513263"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90" name="Rectangle 214"/>
          <p:cNvSpPr>
            <a:spLocks noChangeArrowheads="1"/>
          </p:cNvSpPr>
          <p:nvPr/>
        </p:nvSpPr>
        <p:spPr bwMode="auto">
          <a:xfrm>
            <a:off x="4514850"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91" name="Rectangle 215"/>
          <p:cNvSpPr>
            <a:spLocks noChangeArrowheads="1"/>
          </p:cNvSpPr>
          <p:nvPr/>
        </p:nvSpPr>
        <p:spPr bwMode="auto">
          <a:xfrm>
            <a:off x="4516438"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92" name="Rectangle 216"/>
          <p:cNvSpPr>
            <a:spLocks noChangeArrowheads="1"/>
          </p:cNvSpPr>
          <p:nvPr/>
        </p:nvSpPr>
        <p:spPr bwMode="auto">
          <a:xfrm>
            <a:off x="4716463"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93" name="Rectangle 217"/>
          <p:cNvSpPr>
            <a:spLocks noChangeArrowheads="1"/>
          </p:cNvSpPr>
          <p:nvPr/>
        </p:nvSpPr>
        <p:spPr bwMode="auto">
          <a:xfrm>
            <a:off x="4718050"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94" name="Rectangle 218"/>
          <p:cNvSpPr>
            <a:spLocks noChangeArrowheads="1"/>
          </p:cNvSpPr>
          <p:nvPr/>
        </p:nvSpPr>
        <p:spPr bwMode="auto">
          <a:xfrm>
            <a:off x="4719638"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95" name="Rectangle 219"/>
          <p:cNvSpPr>
            <a:spLocks noChangeArrowheads="1"/>
          </p:cNvSpPr>
          <p:nvPr/>
        </p:nvSpPr>
        <p:spPr bwMode="auto">
          <a:xfrm>
            <a:off x="4918075"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96" name="Rectangle 220"/>
          <p:cNvSpPr>
            <a:spLocks noChangeArrowheads="1"/>
          </p:cNvSpPr>
          <p:nvPr/>
        </p:nvSpPr>
        <p:spPr bwMode="auto">
          <a:xfrm>
            <a:off x="4919663"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97" name="Rectangle 221"/>
          <p:cNvSpPr>
            <a:spLocks noChangeArrowheads="1"/>
          </p:cNvSpPr>
          <p:nvPr/>
        </p:nvSpPr>
        <p:spPr bwMode="auto">
          <a:xfrm>
            <a:off x="4921250"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798" name="Rectangle 222"/>
          <p:cNvSpPr>
            <a:spLocks noChangeArrowheads="1"/>
          </p:cNvSpPr>
          <p:nvPr/>
        </p:nvSpPr>
        <p:spPr bwMode="auto">
          <a:xfrm>
            <a:off x="5121275"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799" name="Rectangle 223"/>
          <p:cNvSpPr>
            <a:spLocks noChangeArrowheads="1"/>
          </p:cNvSpPr>
          <p:nvPr/>
        </p:nvSpPr>
        <p:spPr bwMode="auto">
          <a:xfrm>
            <a:off x="5121275"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00" name="Rectangle 224"/>
          <p:cNvSpPr>
            <a:spLocks noChangeArrowheads="1"/>
          </p:cNvSpPr>
          <p:nvPr/>
        </p:nvSpPr>
        <p:spPr bwMode="auto">
          <a:xfrm>
            <a:off x="5122863"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01" name="Rectangle 225"/>
          <p:cNvSpPr>
            <a:spLocks noChangeArrowheads="1"/>
          </p:cNvSpPr>
          <p:nvPr/>
        </p:nvSpPr>
        <p:spPr bwMode="auto">
          <a:xfrm>
            <a:off x="5324475"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02" name="Rectangle 226"/>
          <p:cNvSpPr>
            <a:spLocks noChangeArrowheads="1"/>
          </p:cNvSpPr>
          <p:nvPr/>
        </p:nvSpPr>
        <p:spPr bwMode="auto">
          <a:xfrm>
            <a:off x="5324475"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03" name="Rectangle 227"/>
          <p:cNvSpPr>
            <a:spLocks noChangeArrowheads="1"/>
          </p:cNvSpPr>
          <p:nvPr/>
        </p:nvSpPr>
        <p:spPr bwMode="auto">
          <a:xfrm>
            <a:off x="5326063"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04" name="Rectangle 228"/>
          <p:cNvSpPr>
            <a:spLocks noChangeArrowheads="1"/>
          </p:cNvSpPr>
          <p:nvPr/>
        </p:nvSpPr>
        <p:spPr bwMode="auto">
          <a:xfrm>
            <a:off x="5526088"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05" name="Rectangle 229"/>
          <p:cNvSpPr>
            <a:spLocks noChangeArrowheads="1"/>
          </p:cNvSpPr>
          <p:nvPr/>
        </p:nvSpPr>
        <p:spPr bwMode="auto">
          <a:xfrm>
            <a:off x="5526088"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06" name="Rectangle 230"/>
          <p:cNvSpPr>
            <a:spLocks noChangeArrowheads="1"/>
          </p:cNvSpPr>
          <p:nvPr/>
        </p:nvSpPr>
        <p:spPr bwMode="auto">
          <a:xfrm>
            <a:off x="5527675"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07" name="Rectangle 231"/>
          <p:cNvSpPr>
            <a:spLocks noChangeArrowheads="1"/>
          </p:cNvSpPr>
          <p:nvPr/>
        </p:nvSpPr>
        <p:spPr bwMode="auto">
          <a:xfrm>
            <a:off x="5729288"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08" name="Rectangle 232"/>
          <p:cNvSpPr>
            <a:spLocks noChangeArrowheads="1"/>
          </p:cNvSpPr>
          <p:nvPr/>
        </p:nvSpPr>
        <p:spPr bwMode="auto">
          <a:xfrm>
            <a:off x="5729288" y="43402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09" name="Rectangle 233"/>
          <p:cNvSpPr>
            <a:spLocks noChangeArrowheads="1"/>
          </p:cNvSpPr>
          <p:nvPr/>
        </p:nvSpPr>
        <p:spPr bwMode="auto">
          <a:xfrm>
            <a:off x="5730875" y="47402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10" name="Rectangle 234"/>
          <p:cNvSpPr>
            <a:spLocks noChangeArrowheads="1"/>
          </p:cNvSpPr>
          <p:nvPr/>
        </p:nvSpPr>
        <p:spPr bwMode="auto">
          <a:xfrm>
            <a:off x="5929313" y="453866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11" name="Rectangle 235"/>
          <p:cNvSpPr>
            <a:spLocks noChangeArrowheads="1"/>
          </p:cNvSpPr>
          <p:nvPr/>
        </p:nvSpPr>
        <p:spPr bwMode="auto">
          <a:xfrm>
            <a:off x="2693988"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12" name="Rectangle 236"/>
          <p:cNvSpPr>
            <a:spLocks noChangeArrowheads="1"/>
          </p:cNvSpPr>
          <p:nvPr/>
        </p:nvSpPr>
        <p:spPr bwMode="auto">
          <a:xfrm>
            <a:off x="2692400" y="5010150"/>
            <a:ext cx="698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O</a:t>
            </a:r>
            <a:endParaRPr lang="en-US" b="1">
              <a:latin typeface="Arial" pitchFamily="34" charset="0"/>
              <a:cs typeface="Arial" pitchFamily="34" charset="0"/>
            </a:endParaRPr>
          </a:p>
        </p:txBody>
      </p:sp>
      <p:sp>
        <p:nvSpPr>
          <p:cNvPr id="31813" name="Rectangle 237"/>
          <p:cNvSpPr>
            <a:spLocks noChangeArrowheads="1"/>
          </p:cNvSpPr>
          <p:nvPr/>
        </p:nvSpPr>
        <p:spPr bwMode="auto">
          <a:xfrm>
            <a:off x="2487613" y="5210175"/>
            <a:ext cx="698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O</a:t>
            </a:r>
            <a:endParaRPr lang="en-US" b="1">
              <a:latin typeface="Arial" pitchFamily="34" charset="0"/>
              <a:cs typeface="Arial" pitchFamily="34" charset="0"/>
            </a:endParaRPr>
          </a:p>
        </p:txBody>
      </p:sp>
      <p:sp>
        <p:nvSpPr>
          <p:cNvPr id="31814" name="Rectangle 238"/>
          <p:cNvSpPr>
            <a:spLocks noChangeArrowheads="1"/>
          </p:cNvSpPr>
          <p:nvPr/>
        </p:nvSpPr>
        <p:spPr bwMode="auto">
          <a:xfrm>
            <a:off x="2087563"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15" name="Rectangle 239"/>
          <p:cNvSpPr>
            <a:spLocks noChangeArrowheads="1"/>
          </p:cNvSpPr>
          <p:nvPr/>
        </p:nvSpPr>
        <p:spPr bwMode="auto">
          <a:xfrm>
            <a:off x="2289175"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16" name="Rectangle 240"/>
          <p:cNvSpPr>
            <a:spLocks noChangeArrowheads="1"/>
          </p:cNvSpPr>
          <p:nvPr/>
        </p:nvSpPr>
        <p:spPr bwMode="auto">
          <a:xfrm>
            <a:off x="2895600"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17" name="Rectangle 241"/>
          <p:cNvSpPr>
            <a:spLocks noChangeArrowheads="1"/>
          </p:cNvSpPr>
          <p:nvPr/>
        </p:nvSpPr>
        <p:spPr bwMode="auto">
          <a:xfrm>
            <a:off x="2895600"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18" name="Rectangle 242"/>
          <p:cNvSpPr>
            <a:spLocks noChangeArrowheads="1"/>
          </p:cNvSpPr>
          <p:nvPr/>
        </p:nvSpPr>
        <p:spPr bwMode="auto">
          <a:xfrm>
            <a:off x="2897188"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19" name="Rectangle 243"/>
          <p:cNvSpPr>
            <a:spLocks noChangeArrowheads="1"/>
          </p:cNvSpPr>
          <p:nvPr/>
        </p:nvSpPr>
        <p:spPr bwMode="auto">
          <a:xfrm>
            <a:off x="3098800"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20" name="Rectangle 244"/>
          <p:cNvSpPr>
            <a:spLocks noChangeArrowheads="1"/>
          </p:cNvSpPr>
          <p:nvPr/>
        </p:nvSpPr>
        <p:spPr bwMode="auto">
          <a:xfrm>
            <a:off x="3100388"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21" name="Rectangle 245"/>
          <p:cNvSpPr>
            <a:spLocks noChangeArrowheads="1"/>
          </p:cNvSpPr>
          <p:nvPr/>
        </p:nvSpPr>
        <p:spPr bwMode="auto">
          <a:xfrm>
            <a:off x="3100388"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22" name="Rectangle 246"/>
          <p:cNvSpPr>
            <a:spLocks noChangeArrowheads="1"/>
          </p:cNvSpPr>
          <p:nvPr/>
        </p:nvSpPr>
        <p:spPr bwMode="auto">
          <a:xfrm>
            <a:off x="3300413"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23" name="Rectangle 247"/>
          <p:cNvSpPr>
            <a:spLocks noChangeArrowheads="1"/>
          </p:cNvSpPr>
          <p:nvPr/>
        </p:nvSpPr>
        <p:spPr bwMode="auto">
          <a:xfrm>
            <a:off x="3302000"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24" name="Rectangle 248"/>
          <p:cNvSpPr>
            <a:spLocks noChangeArrowheads="1"/>
          </p:cNvSpPr>
          <p:nvPr/>
        </p:nvSpPr>
        <p:spPr bwMode="auto">
          <a:xfrm>
            <a:off x="3302000"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25" name="Rectangle 249"/>
          <p:cNvSpPr>
            <a:spLocks noChangeArrowheads="1"/>
          </p:cNvSpPr>
          <p:nvPr/>
        </p:nvSpPr>
        <p:spPr bwMode="auto">
          <a:xfrm>
            <a:off x="3502025"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26" name="Rectangle 250"/>
          <p:cNvSpPr>
            <a:spLocks noChangeArrowheads="1"/>
          </p:cNvSpPr>
          <p:nvPr/>
        </p:nvSpPr>
        <p:spPr bwMode="auto">
          <a:xfrm>
            <a:off x="3503613"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27" name="Rectangle 251"/>
          <p:cNvSpPr>
            <a:spLocks noChangeArrowheads="1"/>
          </p:cNvSpPr>
          <p:nvPr/>
        </p:nvSpPr>
        <p:spPr bwMode="auto">
          <a:xfrm>
            <a:off x="3503613"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28" name="Rectangle 252"/>
          <p:cNvSpPr>
            <a:spLocks noChangeArrowheads="1"/>
          </p:cNvSpPr>
          <p:nvPr/>
        </p:nvSpPr>
        <p:spPr bwMode="auto">
          <a:xfrm>
            <a:off x="3705225"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29" name="Rectangle 253"/>
          <p:cNvSpPr>
            <a:spLocks noChangeArrowheads="1"/>
          </p:cNvSpPr>
          <p:nvPr/>
        </p:nvSpPr>
        <p:spPr bwMode="auto">
          <a:xfrm>
            <a:off x="3706813"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30" name="Rectangle 254"/>
          <p:cNvSpPr>
            <a:spLocks noChangeArrowheads="1"/>
          </p:cNvSpPr>
          <p:nvPr/>
        </p:nvSpPr>
        <p:spPr bwMode="auto">
          <a:xfrm>
            <a:off x="3708400"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31" name="Rectangle 255"/>
          <p:cNvSpPr>
            <a:spLocks noChangeArrowheads="1"/>
          </p:cNvSpPr>
          <p:nvPr/>
        </p:nvSpPr>
        <p:spPr bwMode="auto">
          <a:xfrm>
            <a:off x="3906838"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32" name="Rectangle 256"/>
          <p:cNvSpPr>
            <a:spLocks noChangeArrowheads="1"/>
          </p:cNvSpPr>
          <p:nvPr/>
        </p:nvSpPr>
        <p:spPr bwMode="auto">
          <a:xfrm>
            <a:off x="3908425"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33" name="Rectangle 257"/>
          <p:cNvSpPr>
            <a:spLocks noChangeArrowheads="1"/>
          </p:cNvSpPr>
          <p:nvPr/>
        </p:nvSpPr>
        <p:spPr bwMode="auto">
          <a:xfrm>
            <a:off x="3910013"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34" name="Rectangle 258"/>
          <p:cNvSpPr>
            <a:spLocks noChangeArrowheads="1"/>
          </p:cNvSpPr>
          <p:nvPr/>
        </p:nvSpPr>
        <p:spPr bwMode="auto">
          <a:xfrm>
            <a:off x="4110038"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35" name="Rectangle 259"/>
          <p:cNvSpPr>
            <a:spLocks noChangeArrowheads="1"/>
          </p:cNvSpPr>
          <p:nvPr/>
        </p:nvSpPr>
        <p:spPr bwMode="auto">
          <a:xfrm>
            <a:off x="4111625"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36" name="Rectangle 260"/>
          <p:cNvSpPr>
            <a:spLocks noChangeArrowheads="1"/>
          </p:cNvSpPr>
          <p:nvPr/>
        </p:nvSpPr>
        <p:spPr bwMode="auto">
          <a:xfrm>
            <a:off x="4113213"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37" name="Rectangle 261"/>
          <p:cNvSpPr>
            <a:spLocks noChangeArrowheads="1"/>
          </p:cNvSpPr>
          <p:nvPr/>
        </p:nvSpPr>
        <p:spPr bwMode="auto">
          <a:xfrm>
            <a:off x="4311650"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38" name="Rectangle 262"/>
          <p:cNvSpPr>
            <a:spLocks noChangeArrowheads="1"/>
          </p:cNvSpPr>
          <p:nvPr/>
        </p:nvSpPr>
        <p:spPr bwMode="auto">
          <a:xfrm>
            <a:off x="4313238"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39" name="Rectangle 263"/>
          <p:cNvSpPr>
            <a:spLocks noChangeArrowheads="1"/>
          </p:cNvSpPr>
          <p:nvPr/>
        </p:nvSpPr>
        <p:spPr bwMode="auto">
          <a:xfrm>
            <a:off x="4314825"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40" name="Rectangle 264"/>
          <p:cNvSpPr>
            <a:spLocks noChangeArrowheads="1"/>
          </p:cNvSpPr>
          <p:nvPr/>
        </p:nvSpPr>
        <p:spPr bwMode="auto">
          <a:xfrm>
            <a:off x="4513263"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41" name="Rectangle 265"/>
          <p:cNvSpPr>
            <a:spLocks noChangeArrowheads="1"/>
          </p:cNvSpPr>
          <p:nvPr/>
        </p:nvSpPr>
        <p:spPr bwMode="auto">
          <a:xfrm>
            <a:off x="4514850"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42" name="Rectangle 266"/>
          <p:cNvSpPr>
            <a:spLocks noChangeArrowheads="1"/>
          </p:cNvSpPr>
          <p:nvPr/>
        </p:nvSpPr>
        <p:spPr bwMode="auto">
          <a:xfrm>
            <a:off x="4516438"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43" name="Rectangle 267"/>
          <p:cNvSpPr>
            <a:spLocks noChangeArrowheads="1"/>
          </p:cNvSpPr>
          <p:nvPr/>
        </p:nvSpPr>
        <p:spPr bwMode="auto">
          <a:xfrm>
            <a:off x="4716463"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44" name="Rectangle 268"/>
          <p:cNvSpPr>
            <a:spLocks noChangeArrowheads="1"/>
          </p:cNvSpPr>
          <p:nvPr/>
        </p:nvSpPr>
        <p:spPr bwMode="auto">
          <a:xfrm>
            <a:off x="4718050"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45" name="Rectangle 269"/>
          <p:cNvSpPr>
            <a:spLocks noChangeArrowheads="1"/>
          </p:cNvSpPr>
          <p:nvPr/>
        </p:nvSpPr>
        <p:spPr bwMode="auto">
          <a:xfrm>
            <a:off x="4719638"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46" name="Rectangle 270"/>
          <p:cNvSpPr>
            <a:spLocks noChangeArrowheads="1"/>
          </p:cNvSpPr>
          <p:nvPr/>
        </p:nvSpPr>
        <p:spPr bwMode="auto">
          <a:xfrm>
            <a:off x="4918075"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47" name="Rectangle 271"/>
          <p:cNvSpPr>
            <a:spLocks noChangeArrowheads="1"/>
          </p:cNvSpPr>
          <p:nvPr/>
        </p:nvSpPr>
        <p:spPr bwMode="auto">
          <a:xfrm>
            <a:off x="4919663"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48" name="Rectangle 272"/>
          <p:cNvSpPr>
            <a:spLocks noChangeArrowheads="1"/>
          </p:cNvSpPr>
          <p:nvPr/>
        </p:nvSpPr>
        <p:spPr bwMode="auto">
          <a:xfrm>
            <a:off x="4921250"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49" name="Rectangle 273"/>
          <p:cNvSpPr>
            <a:spLocks noChangeArrowheads="1"/>
          </p:cNvSpPr>
          <p:nvPr/>
        </p:nvSpPr>
        <p:spPr bwMode="auto">
          <a:xfrm>
            <a:off x="5121275"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50" name="Rectangle 274"/>
          <p:cNvSpPr>
            <a:spLocks noChangeArrowheads="1"/>
          </p:cNvSpPr>
          <p:nvPr/>
        </p:nvSpPr>
        <p:spPr bwMode="auto">
          <a:xfrm>
            <a:off x="5121275"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51" name="Rectangle 275"/>
          <p:cNvSpPr>
            <a:spLocks noChangeArrowheads="1"/>
          </p:cNvSpPr>
          <p:nvPr/>
        </p:nvSpPr>
        <p:spPr bwMode="auto">
          <a:xfrm>
            <a:off x="5122863"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52" name="Rectangle 276"/>
          <p:cNvSpPr>
            <a:spLocks noChangeArrowheads="1"/>
          </p:cNvSpPr>
          <p:nvPr/>
        </p:nvSpPr>
        <p:spPr bwMode="auto">
          <a:xfrm>
            <a:off x="5324475"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53" name="Rectangle 277"/>
          <p:cNvSpPr>
            <a:spLocks noChangeArrowheads="1"/>
          </p:cNvSpPr>
          <p:nvPr/>
        </p:nvSpPr>
        <p:spPr bwMode="auto">
          <a:xfrm>
            <a:off x="5324475"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54" name="Rectangle 278"/>
          <p:cNvSpPr>
            <a:spLocks noChangeArrowheads="1"/>
          </p:cNvSpPr>
          <p:nvPr/>
        </p:nvSpPr>
        <p:spPr bwMode="auto">
          <a:xfrm>
            <a:off x="5326063"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55" name="Rectangle 279"/>
          <p:cNvSpPr>
            <a:spLocks noChangeArrowheads="1"/>
          </p:cNvSpPr>
          <p:nvPr/>
        </p:nvSpPr>
        <p:spPr bwMode="auto">
          <a:xfrm>
            <a:off x="5526088"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56" name="Rectangle 280"/>
          <p:cNvSpPr>
            <a:spLocks noChangeArrowheads="1"/>
          </p:cNvSpPr>
          <p:nvPr/>
        </p:nvSpPr>
        <p:spPr bwMode="auto">
          <a:xfrm>
            <a:off x="5526088"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57" name="Rectangle 281"/>
          <p:cNvSpPr>
            <a:spLocks noChangeArrowheads="1"/>
          </p:cNvSpPr>
          <p:nvPr/>
        </p:nvSpPr>
        <p:spPr bwMode="auto">
          <a:xfrm>
            <a:off x="5527675"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58" name="Rectangle 282"/>
          <p:cNvSpPr>
            <a:spLocks noChangeArrowheads="1"/>
          </p:cNvSpPr>
          <p:nvPr/>
        </p:nvSpPr>
        <p:spPr bwMode="auto">
          <a:xfrm>
            <a:off x="5729288"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59" name="Rectangle 283"/>
          <p:cNvSpPr>
            <a:spLocks noChangeArrowheads="1"/>
          </p:cNvSpPr>
          <p:nvPr/>
        </p:nvSpPr>
        <p:spPr bwMode="auto">
          <a:xfrm>
            <a:off x="5729288"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60" name="Rectangle 284"/>
          <p:cNvSpPr>
            <a:spLocks noChangeArrowheads="1"/>
          </p:cNvSpPr>
          <p:nvPr/>
        </p:nvSpPr>
        <p:spPr bwMode="auto">
          <a:xfrm>
            <a:off x="5730875"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61" name="Rectangle 285"/>
          <p:cNvSpPr>
            <a:spLocks noChangeArrowheads="1"/>
          </p:cNvSpPr>
          <p:nvPr/>
        </p:nvSpPr>
        <p:spPr bwMode="auto">
          <a:xfrm>
            <a:off x="5930900"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62" name="Rectangle 286"/>
          <p:cNvSpPr>
            <a:spLocks noChangeArrowheads="1"/>
          </p:cNvSpPr>
          <p:nvPr/>
        </p:nvSpPr>
        <p:spPr bwMode="auto">
          <a:xfrm>
            <a:off x="5930900"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63" name="Rectangle 287"/>
          <p:cNvSpPr>
            <a:spLocks noChangeArrowheads="1"/>
          </p:cNvSpPr>
          <p:nvPr/>
        </p:nvSpPr>
        <p:spPr bwMode="auto">
          <a:xfrm>
            <a:off x="5932488"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64" name="Rectangle 288"/>
          <p:cNvSpPr>
            <a:spLocks noChangeArrowheads="1"/>
          </p:cNvSpPr>
          <p:nvPr/>
        </p:nvSpPr>
        <p:spPr bwMode="auto">
          <a:xfrm>
            <a:off x="6132513"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65" name="Rectangle 289"/>
          <p:cNvSpPr>
            <a:spLocks noChangeArrowheads="1"/>
          </p:cNvSpPr>
          <p:nvPr/>
        </p:nvSpPr>
        <p:spPr bwMode="auto">
          <a:xfrm>
            <a:off x="6132513" y="501015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66" name="Rectangle 290"/>
          <p:cNvSpPr>
            <a:spLocks noChangeArrowheads="1"/>
          </p:cNvSpPr>
          <p:nvPr/>
        </p:nvSpPr>
        <p:spPr bwMode="auto">
          <a:xfrm>
            <a:off x="6134100" y="5408613"/>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67" name="Rectangle 291"/>
          <p:cNvSpPr>
            <a:spLocks noChangeArrowheads="1"/>
          </p:cNvSpPr>
          <p:nvPr/>
        </p:nvSpPr>
        <p:spPr bwMode="auto">
          <a:xfrm>
            <a:off x="6335713" y="52101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68" name="Rectangle 292"/>
          <p:cNvSpPr>
            <a:spLocks noChangeArrowheads="1"/>
          </p:cNvSpPr>
          <p:nvPr/>
        </p:nvSpPr>
        <p:spPr bwMode="auto">
          <a:xfrm rot="300000">
            <a:off x="4160838" y="5889625"/>
            <a:ext cx="650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69" name="Rectangle 293"/>
          <p:cNvSpPr>
            <a:spLocks noChangeArrowheads="1"/>
          </p:cNvSpPr>
          <p:nvPr/>
        </p:nvSpPr>
        <p:spPr bwMode="auto">
          <a:xfrm rot="300000">
            <a:off x="4181475" y="5691188"/>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70" name="Rectangle 294"/>
          <p:cNvSpPr>
            <a:spLocks noChangeArrowheads="1"/>
          </p:cNvSpPr>
          <p:nvPr/>
        </p:nvSpPr>
        <p:spPr bwMode="auto">
          <a:xfrm rot="300000">
            <a:off x="4362450" y="5910263"/>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71" name="Rectangle 295"/>
          <p:cNvSpPr>
            <a:spLocks noChangeArrowheads="1"/>
          </p:cNvSpPr>
          <p:nvPr/>
        </p:nvSpPr>
        <p:spPr bwMode="auto">
          <a:xfrm rot="300000">
            <a:off x="4381500" y="5711825"/>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72" name="Rectangle 296"/>
          <p:cNvSpPr>
            <a:spLocks noChangeArrowheads="1"/>
          </p:cNvSpPr>
          <p:nvPr/>
        </p:nvSpPr>
        <p:spPr bwMode="auto">
          <a:xfrm rot="300000">
            <a:off x="4344988" y="6110288"/>
            <a:ext cx="650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73" name="Rectangle 297"/>
          <p:cNvSpPr>
            <a:spLocks noChangeArrowheads="1"/>
          </p:cNvSpPr>
          <p:nvPr/>
        </p:nvSpPr>
        <p:spPr bwMode="auto">
          <a:xfrm rot="300000">
            <a:off x="4564063" y="5929313"/>
            <a:ext cx="650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74" name="Rectangle 298"/>
          <p:cNvSpPr>
            <a:spLocks noChangeArrowheads="1"/>
          </p:cNvSpPr>
          <p:nvPr/>
        </p:nvSpPr>
        <p:spPr bwMode="auto">
          <a:xfrm rot="300000">
            <a:off x="4584700" y="5730875"/>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75" name="Rectangle 299"/>
          <p:cNvSpPr>
            <a:spLocks noChangeArrowheads="1"/>
          </p:cNvSpPr>
          <p:nvPr/>
        </p:nvSpPr>
        <p:spPr bwMode="auto">
          <a:xfrm rot="300000">
            <a:off x="4546600" y="6127750"/>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76" name="Rectangle 300"/>
          <p:cNvSpPr>
            <a:spLocks noChangeArrowheads="1"/>
          </p:cNvSpPr>
          <p:nvPr/>
        </p:nvSpPr>
        <p:spPr bwMode="auto">
          <a:xfrm rot="300000">
            <a:off x="4764088" y="5949950"/>
            <a:ext cx="650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77" name="Rectangle 301"/>
          <p:cNvSpPr>
            <a:spLocks noChangeArrowheads="1"/>
          </p:cNvSpPr>
          <p:nvPr/>
        </p:nvSpPr>
        <p:spPr bwMode="auto">
          <a:xfrm rot="300000">
            <a:off x="4784725" y="5749925"/>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78" name="Rectangle 302"/>
          <p:cNvSpPr>
            <a:spLocks noChangeArrowheads="1"/>
          </p:cNvSpPr>
          <p:nvPr/>
        </p:nvSpPr>
        <p:spPr bwMode="auto">
          <a:xfrm rot="300000">
            <a:off x="4748213" y="6148388"/>
            <a:ext cx="650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79" name="Rectangle 303"/>
          <p:cNvSpPr>
            <a:spLocks noChangeArrowheads="1"/>
          </p:cNvSpPr>
          <p:nvPr/>
        </p:nvSpPr>
        <p:spPr bwMode="auto">
          <a:xfrm rot="300000">
            <a:off x="4967288" y="5967413"/>
            <a:ext cx="650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80" name="Rectangle 304"/>
          <p:cNvSpPr>
            <a:spLocks noChangeArrowheads="1"/>
          </p:cNvSpPr>
          <p:nvPr/>
        </p:nvSpPr>
        <p:spPr bwMode="auto">
          <a:xfrm rot="300000">
            <a:off x="4987925" y="5770563"/>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81" name="Rectangle 305"/>
          <p:cNvSpPr>
            <a:spLocks noChangeArrowheads="1"/>
          </p:cNvSpPr>
          <p:nvPr/>
        </p:nvSpPr>
        <p:spPr bwMode="auto">
          <a:xfrm rot="300000">
            <a:off x="4949825" y="6167438"/>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82" name="Rectangle 306"/>
          <p:cNvSpPr>
            <a:spLocks noChangeArrowheads="1"/>
          </p:cNvSpPr>
          <p:nvPr/>
        </p:nvSpPr>
        <p:spPr bwMode="auto">
          <a:xfrm rot="300000">
            <a:off x="5167313" y="5988050"/>
            <a:ext cx="650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83" name="Rectangle 307"/>
          <p:cNvSpPr>
            <a:spLocks noChangeArrowheads="1"/>
          </p:cNvSpPr>
          <p:nvPr/>
        </p:nvSpPr>
        <p:spPr bwMode="auto">
          <a:xfrm rot="300000">
            <a:off x="5187950" y="5789613"/>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84" name="Rectangle 308"/>
          <p:cNvSpPr>
            <a:spLocks noChangeArrowheads="1"/>
          </p:cNvSpPr>
          <p:nvPr/>
        </p:nvSpPr>
        <p:spPr bwMode="auto">
          <a:xfrm rot="300000">
            <a:off x="5149850" y="6188075"/>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85" name="Rectangle 309"/>
          <p:cNvSpPr>
            <a:spLocks noChangeArrowheads="1"/>
          </p:cNvSpPr>
          <p:nvPr/>
        </p:nvSpPr>
        <p:spPr bwMode="auto">
          <a:xfrm rot="300000">
            <a:off x="5370513" y="6007100"/>
            <a:ext cx="650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86" name="Rectangle 310"/>
          <p:cNvSpPr>
            <a:spLocks noChangeArrowheads="1"/>
          </p:cNvSpPr>
          <p:nvPr/>
        </p:nvSpPr>
        <p:spPr bwMode="auto">
          <a:xfrm rot="300000">
            <a:off x="5387975" y="5808663"/>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87" name="Rectangle 311"/>
          <p:cNvSpPr>
            <a:spLocks noChangeArrowheads="1"/>
          </p:cNvSpPr>
          <p:nvPr/>
        </p:nvSpPr>
        <p:spPr bwMode="auto">
          <a:xfrm rot="300000">
            <a:off x="5353050" y="6205538"/>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88" name="Rectangle 312"/>
          <p:cNvSpPr>
            <a:spLocks noChangeArrowheads="1"/>
          </p:cNvSpPr>
          <p:nvPr/>
        </p:nvSpPr>
        <p:spPr bwMode="auto">
          <a:xfrm rot="300000">
            <a:off x="5570538" y="6027738"/>
            <a:ext cx="650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89" name="Rectangle 313"/>
          <p:cNvSpPr>
            <a:spLocks noChangeArrowheads="1"/>
          </p:cNvSpPr>
          <p:nvPr/>
        </p:nvSpPr>
        <p:spPr bwMode="auto">
          <a:xfrm>
            <a:off x="2693988" y="588010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90" name="Rectangle 314"/>
          <p:cNvSpPr>
            <a:spLocks noChangeArrowheads="1"/>
          </p:cNvSpPr>
          <p:nvPr/>
        </p:nvSpPr>
        <p:spPr bwMode="auto">
          <a:xfrm>
            <a:off x="2692400" y="5680075"/>
            <a:ext cx="698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O</a:t>
            </a:r>
            <a:endParaRPr lang="en-US" b="1">
              <a:latin typeface="Arial" pitchFamily="34" charset="0"/>
              <a:cs typeface="Arial" pitchFamily="34" charset="0"/>
            </a:endParaRPr>
          </a:p>
        </p:txBody>
      </p:sp>
      <p:sp>
        <p:nvSpPr>
          <p:cNvPr id="31891" name="Rectangle 315"/>
          <p:cNvSpPr>
            <a:spLocks noChangeArrowheads="1"/>
          </p:cNvSpPr>
          <p:nvPr/>
        </p:nvSpPr>
        <p:spPr bwMode="auto">
          <a:xfrm>
            <a:off x="2487613" y="5880100"/>
            <a:ext cx="698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O</a:t>
            </a:r>
            <a:endParaRPr lang="en-US" b="1">
              <a:latin typeface="Arial" pitchFamily="34" charset="0"/>
              <a:cs typeface="Arial" pitchFamily="34" charset="0"/>
            </a:endParaRPr>
          </a:p>
        </p:txBody>
      </p:sp>
      <p:sp>
        <p:nvSpPr>
          <p:cNvPr id="31892" name="Rectangle 316"/>
          <p:cNvSpPr>
            <a:spLocks noChangeArrowheads="1"/>
          </p:cNvSpPr>
          <p:nvPr/>
        </p:nvSpPr>
        <p:spPr bwMode="auto">
          <a:xfrm>
            <a:off x="2087563" y="588010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93" name="Rectangle 317"/>
          <p:cNvSpPr>
            <a:spLocks noChangeArrowheads="1"/>
          </p:cNvSpPr>
          <p:nvPr/>
        </p:nvSpPr>
        <p:spPr bwMode="auto">
          <a:xfrm>
            <a:off x="2289175" y="588010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94" name="Rectangle 318"/>
          <p:cNvSpPr>
            <a:spLocks noChangeArrowheads="1"/>
          </p:cNvSpPr>
          <p:nvPr/>
        </p:nvSpPr>
        <p:spPr bwMode="auto">
          <a:xfrm>
            <a:off x="2895600" y="588010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95" name="Rectangle 319"/>
          <p:cNvSpPr>
            <a:spLocks noChangeArrowheads="1"/>
          </p:cNvSpPr>
          <p:nvPr/>
        </p:nvSpPr>
        <p:spPr bwMode="auto">
          <a:xfrm>
            <a:off x="2895600" y="56800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96" name="Rectangle 320"/>
          <p:cNvSpPr>
            <a:spLocks noChangeArrowheads="1"/>
          </p:cNvSpPr>
          <p:nvPr/>
        </p:nvSpPr>
        <p:spPr bwMode="auto">
          <a:xfrm>
            <a:off x="2897188" y="60801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97" name="Rectangle 321"/>
          <p:cNvSpPr>
            <a:spLocks noChangeArrowheads="1"/>
          </p:cNvSpPr>
          <p:nvPr/>
        </p:nvSpPr>
        <p:spPr bwMode="auto">
          <a:xfrm>
            <a:off x="2290763" y="60801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898" name="Rectangle 322"/>
          <p:cNvSpPr>
            <a:spLocks noChangeArrowheads="1"/>
          </p:cNvSpPr>
          <p:nvPr/>
        </p:nvSpPr>
        <p:spPr bwMode="auto">
          <a:xfrm>
            <a:off x="3098800" y="588010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899" name="Rectangle 323"/>
          <p:cNvSpPr>
            <a:spLocks noChangeArrowheads="1"/>
          </p:cNvSpPr>
          <p:nvPr/>
        </p:nvSpPr>
        <p:spPr bwMode="auto">
          <a:xfrm>
            <a:off x="3100388" y="56800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900" name="Rectangle 324"/>
          <p:cNvSpPr>
            <a:spLocks noChangeArrowheads="1"/>
          </p:cNvSpPr>
          <p:nvPr/>
        </p:nvSpPr>
        <p:spPr bwMode="auto">
          <a:xfrm>
            <a:off x="3100388" y="60801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901" name="Rectangle 325"/>
          <p:cNvSpPr>
            <a:spLocks noChangeArrowheads="1"/>
          </p:cNvSpPr>
          <p:nvPr/>
        </p:nvSpPr>
        <p:spPr bwMode="auto">
          <a:xfrm>
            <a:off x="3300413" y="588010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902" name="Rectangle 326"/>
          <p:cNvSpPr>
            <a:spLocks noChangeArrowheads="1"/>
          </p:cNvSpPr>
          <p:nvPr/>
        </p:nvSpPr>
        <p:spPr bwMode="auto">
          <a:xfrm>
            <a:off x="3302000" y="56800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903" name="Rectangle 327"/>
          <p:cNvSpPr>
            <a:spLocks noChangeArrowheads="1"/>
          </p:cNvSpPr>
          <p:nvPr/>
        </p:nvSpPr>
        <p:spPr bwMode="auto">
          <a:xfrm>
            <a:off x="3302000" y="60801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904" name="Rectangle 328"/>
          <p:cNvSpPr>
            <a:spLocks noChangeArrowheads="1"/>
          </p:cNvSpPr>
          <p:nvPr/>
        </p:nvSpPr>
        <p:spPr bwMode="auto">
          <a:xfrm>
            <a:off x="3502025" y="588010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905" name="Rectangle 329"/>
          <p:cNvSpPr>
            <a:spLocks noChangeArrowheads="1"/>
          </p:cNvSpPr>
          <p:nvPr/>
        </p:nvSpPr>
        <p:spPr bwMode="auto">
          <a:xfrm>
            <a:off x="3503613" y="56800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906" name="Rectangle 330"/>
          <p:cNvSpPr>
            <a:spLocks noChangeArrowheads="1"/>
          </p:cNvSpPr>
          <p:nvPr/>
        </p:nvSpPr>
        <p:spPr bwMode="auto">
          <a:xfrm>
            <a:off x="3503613" y="60801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907" name="Rectangle 331"/>
          <p:cNvSpPr>
            <a:spLocks noChangeArrowheads="1"/>
          </p:cNvSpPr>
          <p:nvPr/>
        </p:nvSpPr>
        <p:spPr bwMode="auto">
          <a:xfrm>
            <a:off x="3705225" y="5880100"/>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908" name="Rectangle 332"/>
          <p:cNvSpPr>
            <a:spLocks noChangeArrowheads="1"/>
          </p:cNvSpPr>
          <p:nvPr/>
        </p:nvSpPr>
        <p:spPr bwMode="auto">
          <a:xfrm>
            <a:off x="3706813" y="56800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909" name="Rectangle 333"/>
          <p:cNvSpPr>
            <a:spLocks noChangeArrowheads="1"/>
          </p:cNvSpPr>
          <p:nvPr/>
        </p:nvSpPr>
        <p:spPr bwMode="auto">
          <a:xfrm>
            <a:off x="3900488" y="568007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910" name="Rectangle 334"/>
          <p:cNvSpPr>
            <a:spLocks noChangeArrowheads="1"/>
          </p:cNvSpPr>
          <p:nvPr/>
        </p:nvSpPr>
        <p:spPr bwMode="auto">
          <a:xfrm>
            <a:off x="3708400" y="6080125"/>
            <a:ext cx="635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1911" name="Rectangle 335"/>
          <p:cNvSpPr>
            <a:spLocks noChangeArrowheads="1"/>
          </p:cNvSpPr>
          <p:nvPr/>
        </p:nvSpPr>
        <p:spPr bwMode="auto">
          <a:xfrm rot="60000">
            <a:off x="3921125" y="5875338"/>
            <a:ext cx="650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1912" name="TextBox 35"/>
          <p:cNvSpPr txBox="1">
            <a:spLocks noChangeArrowheads="1"/>
          </p:cNvSpPr>
          <p:nvPr/>
        </p:nvSpPr>
        <p:spPr bwMode="auto">
          <a:xfrm>
            <a:off x="1263650" y="4100513"/>
            <a:ext cx="530066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500">
                <a:latin typeface="Arial" pitchFamily="34" charset="0"/>
                <a:cs typeface="Arial" pitchFamily="34" charset="0"/>
              </a:rPr>
              <a:t>Copyright © The McGraw-Hill Companies, Inc. Permission required for reproduction or display.</a:t>
            </a:r>
          </a:p>
        </p:txBody>
      </p:sp>
    </p:spTree>
    <p:extLst>
      <p:ext uri="{BB962C8B-B14F-4D97-AF65-F5344CB8AC3E}">
        <p14:creationId xmlns:p14="http://schemas.microsoft.com/office/powerpoint/2010/main" val="36774222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gradFill rotWithShape="1">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a:defRPr/>
            </a:pPr>
            <a:r>
              <a:rPr lang="en-US" altLang="en-US" b="1" smtClean="0"/>
              <a:t>Neutral Fats</a:t>
            </a:r>
          </a:p>
        </p:txBody>
      </p:sp>
      <p:sp>
        <p:nvSpPr>
          <p:cNvPr id="32771" name="Rectangle 3"/>
          <p:cNvSpPr>
            <a:spLocks noGrp="1" noChangeArrowheads="1"/>
          </p:cNvSpPr>
          <p:nvPr>
            <p:ph type="body" idx="1"/>
          </p:nvPr>
        </p:nvSpPr>
        <p:spPr/>
        <p:txBody>
          <a:bodyPr/>
          <a:lstStyle/>
          <a:p>
            <a:pPr>
              <a:lnSpc>
                <a:spcPct val="90000"/>
              </a:lnSpc>
            </a:pPr>
            <a:r>
              <a:rPr lang="en-US" altLang="en-US" sz="2400" smtClean="0"/>
              <a:t>Triglycerides are formed from a fatty acid and glycerol (a sugar). </a:t>
            </a:r>
          </a:p>
          <a:p>
            <a:pPr>
              <a:lnSpc>
                <a:spcPct val="90000"/>
              </a:lnSpc>
            </a:pPr>
            <a:r>
              <a:rPr lang="en-US" altLang="en-US" sz="2400" smtClean="0"/>
              <a:t>They are the most plentiful source of stored energy to our bodies</a:t>
            </a:r>
            <a:r>
              <a:rPr lang="en-US" altLang="en-US" sz="2800" smtClean="0"/>
              <a:t>.</a:t>
            </a:r>
          </a:p>
          <a:p>
            <a:pPr lvl="1">
              <a:lnSpc>
                <a:spcPct val="90000"/>
              </a:lnSpc>
            </a:pPr>
            <a:r>
              <a:rPr lang="en-US" altLang="en-US" sz="2400" smtClean="0"/>
              <a:t>Two types:</a:t>
            </a:r>
          </a:p>
          <a:p>
            <a:pPr lvl="2">
              <a:lnSpc>
                <a:spcPct val="90000"/>
              </a:lnSpc>
            </a:pPr>
            <a:r>
              <a:rPr lang="en-US" altLang="en-US" sz="2000" smtClean="0"/>
              <a:t>Saturated- contain only single bonds</a:t>
            </a:r>
          </a:p>
          <a:p>
            <a:pPr lvl="2">
              <a:lnSpc>
                <a:spcPct val="90000"/>
              </a:lnSpc>
            </a:pPr>
            <a:r>
              <a:rPr lang="en-US" altLang="en-US" sz="2000" smtClean="0"/>
              <a:t>Unsaturated- contains one(mono) or more(poly) double bonds</a:t>
            </a:r>
          </a:p>
          <a:p>
            <a:pPr>
              <a:lnSpc>
                <a:spcPct val="90000"/>
              </a:lnSpc>
            </a:pPr>
            <a:r>
              <a:rPr lang="en-US" altLang="en-US" sz="2400" smtClean="0"/>
              <a:t>Short, unsaturated fats are liquids (oils) and come from plants. </a:t>
            </a:r>
          </a:p>
          <a:p>
            <a:pPr>
              <a:lnSpc>
                <a:spcPct val="90000"/>
              </a:lnSpc>
            </a:pPr>
            <a:r>
              <a:rPr lang="en-US" altLang="en-US" sz="2400" smtClean="0"/>
              <a:t>Long, saturated fats are solid (butter and meat fat) and come from animals</a:t>
            </a:r>
            <a:r>
              <a:rPr lang="en-US" altLang="en-US" sz="2800" smtClean="0"/>
              <a:t>.</a:t>
            </a:r>
          </a:p>
        </p:txBody>
      </p:sp>
    </p:spTree>
    <p:extLst>
      <p:ext uri="{BB962C8B-B14F-4D97-AF65-F5344CB8AC3E}">
        <p14:creationId xmlns:p14="http://schemas.microsoft.com/office/powerpoint/2010/main" val="107617034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EF919F7-D436-461E-AF70-FA2DAD1D6C2B}" type="slidenum">
              <a:rPr lang="en-US" sz="1400" smtClean="0"/>
              <a:pPr eaLnBrk="1" hangingPunct="1"/>
              <a:t>15</a:t>
            </a:fld>
            <a:endParaRPr lang="en-US" sz="1400" smtClean="0"/>
          </a:p>
        </p:txBody>
      </p:sp>
      <p:sp>
        <p:nvSpPr>
          <p:cNvPr id="106498" name="Rectangle 2"/>
          <p:cNvSpPr>
            <a:spLocks noGrp="1" noChangeArrowheads="1"/>
          </p:cNvSpPr>
          <p:nvPr>
            <p:ph type="title"/>
          </p:nvPr>
        </p:nvSpPr>
        <p:spPr>
          <a:xfrm>
            <a:off x="685800" y="609600"/>
            <a:ext cx="7772400" cy="1371600"/>
          </a:xfrm>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Organic Substances</a:t>
            </a:r>
            <a:br>
              <a:rPr lang="en-US" b="1" smtClean="0"/>
            </a:br>
            <a:r>
              <a:rPr lang="en-US" b="1" smtClean="0"/>
              <a:t>Lipids</a:t>
            </a:r>
          </a:p>
        </p:txBody>
      </p:sp>
      <p:sp>
        <p:nvSpPr>
          <p:cNvPr id="33796" name="Rectangle 3"/>
          <p:cNvSpPr>
            <a:spLocks noChangeArrowheads="1"/>
          </p:cNvSpPr>
          <p:nvPr/>
        </p:nvSpPr>
        <p:spPr bwMode="auto">
          <a:xfrm>
            <a:off x="457200" y="1981200"/>
            <a:ext cx="8305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Clr>
                <a:schemeClr val="accent2"/>
              </a:buClr>
              <a:buFontTx/>
              <a:buChar char="•"/>
            </a:pPr>
            <a:r>
              <a:rPr lang="en-US"/>
              <a:t> </a:t>
            </a:r>
            <a:r>
              <a:rPr lang="en-US">
                <a:solidFill>
                  <a:schemeClr val="accent2"/>
                </a:solidFill>
              </a:rPr>
              <a:t>Phospholipids </a:t>
            </a:r>
          </a:p>
          <a:p>
            <a:pPr lvl="1">
              <a:spcBef>
                <a:spcPct val="50000"/>
              </a:spcBef>
              <a:buClr>
                <a:schemeClr val="accent2"/>
              </a:buClr>
              <a:buFontTx/>
              <a:buChar char="•"/>
            </a:pPr>
            <a:r>
              <a:rPr lang="en-US" sz="2000"/>
              <a:t> Building blocks are 1 glycerol, 2 fatty acids, and 1 phosphate per molecule</a:t>
            </a:r>
          </a:p>
          <a:p>
            <a:pPr lvl="1">
              <a:spcBef>
                <a:spcPct val="50000"/>
              </a:spcBef>
              <a:buClr>
                <a:schemeClr val="accent2"/>
              </a:buClr>
              <a:buFontTx/>
              <a:buChar char="•"/>
            </a:pPr>
            <a:r>
              <a:rPr lang="en-US" sz="2000"/>
              <a:t> Hydrophilic and hydrophobic</a:t>
            </a:r>
          </a:p>
          <a:p>
            <a:pPr lvl="1">
              <a:spcBef>
                <a:spcPct val="50000"/>
              </a:spcBef>
              <a:buClr>
                <a:schemeClr val="accent2"/>
              </a:buClr>
              <a:buFontTx/>
              <a:buChar char="•"/>
            </a:pPr>
            <a:r>
              <a:rPr lang="en-US" sz="2000"/>
              <a:t> Major component of cell membranes</a:t>
            </a:r>
          </a:p>
        </p:txBody>
      </p:sp>
      <p:pic>
        <p:nvPicPr>
          <p:cNvPr id="33797" name="Picture 9" descr="N:\Scan\Graphics-Department Server\Job Folder\Powerpoint-Work\Powerpoint-MH_DCM-Text Art Edit\SHIER-Text Edit\Final files\Chapter 02\ch02_base_jpegs\shi25707_02_15a_basea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113" y="4637088"/>
            <a:ext cx="1612900" cy="14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Rectangle 14"/>
          <p:cNvSpPr>
            <a:spLocks noChangeArrowheads="1"/>
          </p:cNvSpPr>
          <p:nvPr/>
        </p:nvSpPr>
        <p:spPr bwMode="auto">
          <a:xfrm>
            <a:off x="890588" y="4960938"/>
            <a:ext cx="16827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3799" name="Rectangle 15"/>
          <p:cNvSpPr>
            <a:spLocks noChangeArrowheads="1"/>
          </p:cNvSpPr>
          <p:nvPr/>
        </p:nvSpPr>
        <p:spPr bwMode="auto">
          <a:xfrm>
            <a:off x="893763" y="4659313"/>
            <a:ext cx="16827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00" name="Rectangle 16"/>
          <p:cNvSpPr>
            <a:spLocks noChangeArrowheads="1"/>
          </p:cNvSpPr>
          <p:nvPr/>
        </p:nvSpPr>
        <p:spPr bwMode="auto">
          <a:xfrm>
            <a:off x="893763" y="5260975"/>
            <a:ext cx="16827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3801" name="Rectangle 17"/>
          <p:cNvSpPr>
            <a:spLocks noChangeArrowheads="1"/>
          </p:cNvSpPr>
          <p:nvPr/>
        </p:nvSpPr>
        <p:spPr bwMode="auto">
          <a:xfrm>
            <a:off x="1190625" y="4960938"/>
            <a:ext cx="1746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O</a:t>
            </a:r>
            <a:endParaRPr lang="en-US"/>
          </a:p>
        </p:txBody>
      </p:sp>
      <p:sp>
        <p:nvSpPr>
          <p:cNvPr id="33802" name="Rectangle 18"/>
          <p:cNvSpPr>
            <a:spLocks noChangeArrowheads="1"/>
          </p:cNvSpPr>
          <p:nvPr/>
        </p:nvSpPr>
        <p:spPr bwMode="auto">
          <a:xfrm>
            <a:off x="585788" y="4960938"/>
            <a:ext cx="16827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03" name="Rectangle 19"/>
          <p:cNvSpPr>
            <a:spLocks noChangeArrowheads="1"/>
          </p:cNvSpPr>
          <p:nvPr/>
        </p:nvSpPr>
        <p:spPr bwMode="auto">
          <a:xfrm>
            <a:off x="890588" y="5562600"/>
            <a:ext cx="16827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3804" name="Rectangle 20"/>
          <p:cNvSpPr>
            <a:spLocks noChangeArrowheads="1"/>
          </p:cNvSpPr>
          <p:nvPr/>
        </p:nvSpPr>
        <p:spPr bwMode="auto">
          <a:xfrm>
            <a:off x="585788" y="5562600"/>
            <a:ext cx="16827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05" name="Rectangle 21"/>
          <p:cNvSpPr>
            <a:spLocks noChangeArrowheads="1"/>
          </p:cNvSpPr>
          <p:nvPr/>
        </p:nvSpPr>
        <p:spPr bwMode="auto">
          <a:xfrm>
            <a:off x="890588" y="5864225"/>
            <a:ext cx="16827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06" name="Rectangle 22"/>
          <p:cNvSpPr>
            <a:spLocks noChangeArrowheads="1"/>
          </p:cNvSpPr>
          <p:nvPr/>
        </p:nvSpPr>
        <p:spPr bwMode="auto">
          <a:xfrm>
            <a:off x="420688" y="6067425"/>
            <a:ext cx="114617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Glycerol portion</a:t>
            </a:r>
            <a:endParaRPr lang="en-US"/>
          </a:p>
        </p:txBody>
      </p:sp>
      <p:sp>
        <p:nvSpPr>
          <p:cNvPr id="33807" name="Rectangle 23"/>
          <p:cNvSpPr>
            <a:spLocks noChangeArrowheads="1"/>
          </p:cNvSpPr>
          <p:nvPr/>
        </p:nvSpPr>
        <p:spPr bwMode="auto">
          <a:xfrm>
            <a:off x="468313" y="6370638"/>
            <a:ext cx="11017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(a) A  fat molecule</a:t>
            </a:r>
          </a:p>
        </p:txBody>
      </p:sp>
      <p:sp>
        <p:nvSpPr>
          <p:cNvPr id="33808" name="Rectangle 26"/>
          <p:cNvSpPr>
            <a:spLocks noChangeArrowheads="1"/>
          </p:cNvSpPr>
          <p:nvPr/>
        </p:nvSpPr>
        <p:spPr bwMode="auto">
          <a:xfrm>
            <a:off x="1187450" y="5562600"/>
            <a:ext cx="17462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O</a:t>
            </a:r>
            <a:endParaRPr lang="en-US"/>
          </a:p>
        </p:txBody>
      </p:sp>
      <p:sp>
        <p:nvSpPr>
          <p:cNvPr id="33809" name="Rectangle 27"/>
          <p:cNvSpPr>
            <a:spLocks noChangeArrowheads="1"/>
          </p:cNvSpPr>
          <p:nvPr/>
        </p:nvSpPr>
        <p:spPr bwMode="auto">
          <a:xfrm>
            <a:off x="1190625" y="5262563"/>
            <a:ext cx="1746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O</a:t>
            </a:r>
            <a:endParaRPr lang="en-US"/>
          </a:p>
        </p:txBody>
      </p:sp>
      <p:sp>
        <p:nvSpPr>
          <p:cNvPr id="33810" name="Rectangle 28"/>
          <p:cNvSpPr>
            <a:spLocks noChangeArrowheads="1"/>
          </p:cNvSpPr>
          <p:nvPr/>
        </p:nvSpPr>
        <p:spPr bwMode="auto">
          <a:xfrm>
            <a:off x="1498600" y="4960938"/>
            <a:ext cx="7191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Fatty acid</a:t>
            </a:r>
            <a:endParaRPr lang="en-US"/>
          </a:p>
        </p:txBody>
      </p:sp>
      <p:sp>
        <p:nvSpPr>
          <p:cNvPr id="33811" name="Rectangle 29"/>
          <p:cNvSpPr>
            <a:spLocks noChangeArrowheads="1"/>
          </p:cNvSpPr>
          <p:nvPr/>
        </p:nvSpPr>
        <p:spPr bwMode="auto">
          <a:xfrm>
            <a:off x="1498600" y="5262563"/>
            <a:ext cx="719138"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Fatty acid</a:t>
            </a:r>
            <a:endParaRPr lang="en-US"/>
          </a:p>
        </p:txBody>
      </p:sp>
      <p:sp>
        <p:nvSpPr>
          <p:cNvPr id="33812" name="Rectangle 30"/>
          <p:cNvSpPr>
            <a:spLocks noChangeArrowheads="1"/>
          </p:cNvSpPr>
          <p:nvPr/>
        </p:nvSpPr>
        <p:spPr bwMode="auto">
          <a:xfrm>
            <a:off x="1498600" y="5562600"/>
            <a:ext cx="719138"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Fatty acid</a:t>
            </a:r>
            <a:endParaRPr lang="en-US"/>
          </a:p>
        </p:txBody>
      </p:sp>
      <p:sp>
        <p:nvSpPr>
          <p:cNvPr id="33813" name="Rectangle 31"/>
          <p:cNvSpPr>
            <a:spLocks noChangeArrowheads="1"/>
          </p:cNvSpPr>
          <p:nvPr/>
        </p:nvSpPr>
        <p:spPr bwMode="auto">
          <a:xfrm>
            <a:off x="585788" y="5262563"/>
            <a:ext cx="16827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pic>
        <p:nvPicPr>
          <p:cNvPr id="33814" name="Picture 32" descr="N:\Scan\Graphics-Department Server\Job Folder\Powerpoint-Work\Powerpoint-MH_DCM-Text Art Edit\SHIER-Text Edit\Final files\Chapter 02\ch02_base_jpegs\shi25707_02_15b_basea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9288" y="4376738"/>
            <a:ext cx="2284412" cy="174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5" name="Rectangle 37"/>
          <p:cNvSpPr>
            <a:spLocks noChangeArrowheads="1"/>
          </p:cNvSpPr>
          <p:nvPr/>
        </p:nvSpPr>
        <p:spPr bwMode="auto">
          <a:xfrm>
            <a:off x="4983163" y="5654675"/>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3816" name="Rectangle 38"/>
          <p:cNvSpPr>
            <a:spLocks noChangeArrowheads="1"/>
          </p:cNvSpPr>
          <p:nvPr/>
        </p:nvSpPr>
        <p:spPr bwMode="auto">
          <a:xfrm>
            <a:off x="4983163" y="5370513"/>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17" name="Rectangle 39"/>
          <p:cNvSpPr>
            <a:spLocks noChangeArrowheads="1"/>
          </p:cNvSpPr>
          <p:nvPr/>
        </p:nvSpPr>
        <p:spPr bwMode="auto">
          <a:xfrm>
            <a:off x="5467350" y="5422900"/>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18" name="Rectangle 40"/>
          <p:cNvSpPr>
            <a:spLocks noChangeArrowheads="1"/>
          </p:cNvSpPr>
          <p:nvPr/>
        </p:nvSpPr>
        <p:spPr bwMode="auto">
          <a:xfrm>
            <a:off x="5467350" y="5881688"/>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19" name="Rectangle 41"/>
          <p:cNvSpPr>
            <a:spLocks noChangeArrowheads="1"/>
          </p:cNvSpPr>
          <p:nvPr/>
        </p:nvSpPr>
        <p:spPr bwMode="auto">
          <a:xfrm>
            <a:off x="4984750" y="5942013"/>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20" name="Rectangle 42"/>
          <p:cNvSpPr>
            <a:spLocks noChangeArrowheads="1"/>
          </p:cNvSpPr>
          <p:nvPr/>
        </p:nvSpPr>
        <p:spPr bwMode="auto">
          <a:xfrm>
            <a:off x="4692650" y="5654675"/>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3821" name="Rectangle 43"/>
          <p:cNvSpPr>
            <a:spLocks noChangeArrowheads="1"/>
          </p:cNvSpPr>
          <p:nvPr/>
        </p:nvSpPr>
        <p:spPr bwMode="auto">
          <a:xfrm>
            <a:off x="4692650" y="5370513"/>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22" name="Rectangle 44"/>
          <p:cNvSpPr>
            <a:spLocks noChangeArrowheads="1"/>
          </p:cNvSpPr>
          <p:nvPr/>
        </p:nvSpPr>
        <p:spPr bwMode="auto">
          <a:xfrm>
            <a:off x="4695825" y="5942013"/>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23" name="Rectangle 45"/>
          <p:cNvSpPr>
            <a:spLocks noChangeArrowheads="1"/>
          </p:cNvSpPr>
          <p:nvPr/>
        </p:nvSpPr>
        <p:spPr bwMode="auto">
          <a:xfrm>
            <a:off x="5272088" y="5654675"/>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N</a:t>
            </a:r>
            <a:endParaRPr lang="en-US"/>
          </a:p>
        </p:txBody>
      </p:sp>
      <p:sp>
        <p:nvSpPr>
          <p:cNvPr id="33824" name="Rectangle 46"/>
          <p:cNvSpPr>
            <a:spLocks noChangeArrowheads="1"/>
          </p:cNvSpPr>
          <p:nvPr/>
        </p:nvSpPr>
        <p:spPr bwMode="auto">
          <a:xfrm>
            <a:off x="3827463" y="4684713"/>
            <a:ext cx="15875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O</a:t>
            </a:r>
            <a:endParaRPr lang="en-US"/>
          </a:p>
        </p:txBody>
      </p:sp>
      <p:sp>
        <p:nvSpPr>
          <p:cNvPr id="33825" name="Rectangle 47"/>
          <p:cNvSpPr>
            <a:spLocks noChangeArrowheads="1"/>
          </p:cNvSpPr>
          <p:nvPr/>
        </p:nvSpPr>
        <p:spPr bwMode="auto">
          <a:xfrm>
            <a:off x="3827463" y="4968875"/>
            <a:ext cx="15875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O</a:t>
            </a:r>
            <a:endParaRPr lang="en-US"/>
          </a:p>
        </p:txBody>
      </p:sp>
      <p:sp>
        <p:nvSpPr>
          <p:cNvPr id="33826" name="Rectangle 48"/>
          <p:cNvSpPr>
            <a:spLocks noChangeArrowheads="1"/>
          </p:cNvSpPr>
          <p:nvPr/>
        </p:nvSpPr>
        <p:spPr bwMode="auto">
          <a:xfrm>
            <a:off x="4119563" y="4684713"/>
            <a:ext cx="65405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Fatty acid</a:t>
            </a:r>
            <a:endParaRPr lang="en-US"/>
          </a:p>
        </p:txBody>
      </p:sp>
      <p:sp>
        <p:nvSpPr>
          <p:cNvPr id="33827" name="Rectangle 49"/>
          <p:cNvSpPr>
            <a:spLocks noChangeArrowheads="1"/>
          </p:cNvSpPr>
          <p:nvPr/>
        </p:nvSpPr>
        <p:spPr bwMode="auto">
          <a:xfrm>
            <a:off x="4119563" y="4968875"/>
            <a:ext cx="65405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Fatty acid</a:t>
            </a:r>
            <a:endParaRPr lang="en-US"/>
          </a:p>
        </p:txBody>
      </p:sp>
      <p:sp>
        <p:nvSpPr>
          <p:cNvPr id="33828" name="Rectangle 50"/>
          <p:cNvSpPr>
            <a:spLocks noChangeArrowheads="1"/>
          </p:cNvSpPr>
          <p:nvPr/>
        </p:nvSpPr>
        <p:spPr bwMode="auto">
          <a:xfrm>
            <a:off x="4119563" y="5367338"/>
            <a:ext cx="15875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O</a:t>
            </a:r>
            <a:endParaRPr lang="en-US"/>
          </a:p>
        </p:txBody>
      </p:sp>
      <p:sp>
        <p:nvSpPr>
          <p:cNvPr id="33829" name="Rectangle 51"/>
          <p:cNvSpPr>
            <a:spLocks noChangeArrowheads="1"/>
          </p:cNvSpPr>
          <p:nvPr/>
        </p:nvSpPr>
        <p:spPr bwMode="auto">
          <a:xfrm>
            <a:off x="4124325" y="5654675"/>
            <a:ext cx="144463"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P</a:t>
            </a:r>
            <a:endParaRPr lang="en-US"/>
          </a:p>
        </p:txBody>
      </p:sp>
      <p:sp>
        <p:nvSpPr>
          <p:cNvPr id="33830" name="Rectangle 52"/>
          <p:cNvSpPr>
            <a:spLocks noChangeArrowheads="1"/>
          </p:cNvSpPr>
          <p:nvPr/>
        </p:nvSpPr>
        <p:spPr bwMode="auto">
          <a:xfrm>
            <a:off x="3827463" y="5654675"/>
            <a:ext cx="15875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O</a:t>
            </a:r>
            <a:endParaRPr lang="en-US"/>
          </a:p>
        </p:txBody>
      </p:sp>
      <p:sp>
        <p:nvSpPr>
          <p:cNvPr id="33831" name="Rectangle 53"/>
          <p:cNvSpPr>
            <a:spLocks noChangeArrowheads="1"/>
          </p:cNvSpPr>
          <p:nvPr/>
        </p:nvSpPr>
        <p:spPr bwMode="auto">
          <a:xfrm>
            <a:off x="3540125" y="5654675"/>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3832" name="Rectangle 54"/>
          <p:cNvSpPr>
            <a:spLocks noChangeArrowheads="1"/>
          </p:cNvSpPr>
          <p:nvPr/>
        </p:nvSpPr>
        <p:spPr bwMode="auto">
          <a:xfrm>
            <a:off x="3244850" y="5654675"/>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33" name="Rectangle 55"/>
          <p:cNvSpPr>
            <a:spLocks noChangeArrowheads="1"/>
          </p:cNvSpPr>
          <p:nvPr/>
        </p:nvSpPr>
        <p:spPr bwMode="auto">
          <a:xfrm>
            <a:off x="4114800" y="5942013"/>
            <a:ext cx="15875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O</a:t>
            </a:r>
            <a:endParaRPr lang="en-US"/>
          </a:p>
        </p:txBody>
      </p:sp>
      <p:sp>
        <p:nvSpPr>
          <p:cNvPr id="33834" name="Rectangle 56"/>
          <p:cNvSpPr>
            <a:spLocks noChangeArrowheads="1"/>
          </p:cNvSpPr>
          <p:nvPr/>
        </p:nvSpPr>
        <p:spPr bwMode="auto">
          <a:xfrm>
            <a:off x="4222750" y="5924550"/>
            <a:ext cx="103188"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a:t>
            </a:r>
            <a:endParaRPr lang="en-US"/>
          </a:p>
        </p:txBody>
      </p:sp>
      <p:sp>
        <p:nvSpPr>
          <p:cNvPr id="33835" name="Rectangle 57"/>
          <p:cNvSpPr>
            <a:spLocks noChangeArrowheads="1"/>
          </p:cNvSpPr>
          <p:nvPr/>
        </p:nvSpPr>
        <p:spPr bwMode="auto">
          <a:xfrm>
            <a:off x="3698875" y="6135688"/>
            <a:ext cx="1182688"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Phosphate portion</a:t>
            </a:r>
            <a:endParaRPr lang="en-US"/>
          </a:p>
        </p:txBody>
      </p:sp>
      <p:sp>
        <p:nvSpPr>
          <p:cNvPr id="33836" name="Rectangle 58"/>
          <p:cNvSpPr>
            <a:spLocks noChangeArrowheads="1"/>
          </p:cNvSpPr>
          <p:nvPr/>
        </p:nvSpPr>
        <p:spPr bwMode="auto">
          <a:xfrm>
            <a:off x="3248025" y="6421438"/>
            <a:ext cx="1982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(b) A  phospholipid molecule</a:t>
            </a:r>
          </a:p>
          <a:p>
            <a:r>
              <a:rPr lang="en-US" sz="1000" b="1">
                <a:solidFill>
                  <a:srgbClr val="000000"/>
                </a:solidFill>
                <a:latin typeface="Arial" pitchFamily="34" charset="0"/>
              </a:rPr>
              <a:t>(the unshaded portion may vary)</a:t>
            </a:r>
          </a:p>
        </p:txBody>
      </p:sp>
      <p:sp>
        <p:nvSpPr>
          <p:cNvPr id="33837" name="Rectangle 62"/>
          <p:cNvSpPr>
            <a:spLocks noChangeArrowheads="1"/>
          </p:cNvSpPr>
          <p:nvPr/>
        </p:nvSpPr>
        <p:spPr bwMode="auto">
          <a:xfrm>
            <a:off x="3541713" y="5942013"/>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38" name="Rectangle 63"/>
          <p:cNvSpPr>
            <a:spLocks noChangeArrowheads="1"/>
          </p:cNvSpPr>
          <p:nvPr/>
        </p:nvSpPr>
        <p:spPr bwMode="auto">
          <a:xfrm>
            <a:off x="3540125" y="4968875"/>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3839" name="Rectangle 64"/>
          <p:cNvSpPr>
            <a:spLocks noChangeArrowheads="1"/>
          </p:cNvSpPr>
          <p:nvPr/>
        </p:nvSpPr>
        <p:spPr bwMode="auto">
          <a:xfrm>
            <a:off x="3244850" y="4968875"/>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40" name="Rectangle 65"/>
          <p:cNvSpPr>
            <a:spLocks noChangeArrowheads="1"/>
          </p:cNvSpPr>
          <p:nvPr/>
        </p:nvSpPr>
        <p:spPr bwMode="auto">
          <a:xfrm>
            <a:off x="3540125" y="4684713"/>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3841" name="Rectangle 66"/>
          <p:cNvSpPr>
            <a:spLocks noChangeArrowheads="1"/>
          </p:cNvSpPr>
          <p:nvPr/>
        </p:nvSpPr>
        <p:spPr bwMode="auto">
          <a:xfrm>
            <a:off x="3540125" y="4397375"/>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42" name="Rectangle 67"/>
          <p:cNvSpPr>
            <a:spLocks noChangeArrowheads="1"/>
          </p:cNvSpPr>
          <p:nvPr/>
        </p:nvSpPr>
        <p:spPr bwMode="auto">
          <a:xfrm>
            <a:off x="3244850" y="4684713"/>
            <a:ext cx="152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3843" name="Rectangle 68"/>
          <p:cNvSpPr>
            <a:spLocks noChangeArrowheads="1"/>
          </p:cNvSpPr>
          <p:nvPr/>
        </p:nvSpPr>
        <p:spPr bwMode="auto">
          <a:xfrm>
            <a:off x="4403725" y="5654675"/>
            <a:ext cx="15875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O</a:t>
            </a:r>
            <a:endParaRPr lang="en-US"/>
          </a:p>
        </p:txBody>
      </p:sp>
      <p:pic>
        <p:nvPicPr>
          <p:cNvPr id="33844" name="Picture 69" descr="N:\Scan\Graphics-Department Server\Job Folder\Powerpoint-Work\Powerpoint-MH_DCM-Text Art Edit\SHIER-Text Edit\Final files\Chapter 02\ch02_base_jpegs\shi25707_02_15c_basear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7563" y="4625975"/>
            <a:ext cx="809625"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45" name="AutoShape 72"/>
          <p:cNvSpPr>
            <a:spLocks noChangeAspect="1" noChangeArrowheads="1" noTextEdit="1"/>
          </p:cNvSpPr>
          <p:nvPr/>
        </p:nvSpPr>
        <p:spPr bwMode="auto">
          <a:xfrm>
            <a:off x="5972175" y="4946650"/>
            <a:ext cx="2028825"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846" name="Rectangle 74"/>
          <p:cNvSpPr>
            <a:spLocks noChangeArrowheads="1"/>
          </p:cNvSpPr>
          <p:nvPr/>
        </p:nvSpPr>
        <p:spPr bwMode="auto">
          <a:xfrm>
            <a:off x="5972175" y="6408738"/>
            <a:ext cx="1754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 Schematic representation</a:t>
            </a:r>
          </a:p>
          <a:p>
            <a:r>
              <a:rPr lang="en-US" sz="1000" b="1">
                <a:solidFill>
                  <a:srgbClr val="000000"/>
                </a:solidFill>
                <a:latin typeface="Arial" pitchFamily="34" charset="0"/>
              </a:rPr>
              <a:t>of a phospholipid molecule</a:t>
            </a:r>
          </a:p>
        </p:txBody>
      </p:sp>
      <p:sp>
        <p:nvSpPr>
          <p:cNvPr id="33847" name="Line 76"/>
          <p:cNvSpPr>
            <a:spLocks noChangeShapeType="1"/>
          </p:cNvSpPr>
          <p:nvPr/>
        </p:nvSpPr>
        <p:spPr bwMode="auto">
          <a:xfrm flipH="1">
            <a:off x="6442075" y="5006975"/>
            <a:ext cx="558800" cy="1588"/>
          </a:xfrm>
          <a:prstGeom prst="line">
            <a:avLst/>
          </a:prstGeom>
          <a:noFill/>
          <a:ln w="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8" name="Rectangle 77"/>
          <p:cNvSpPr>
            <a:spLocks noChangeArrowheads="1"/>
          </p:cNvSpPr>
          <p:nvPr/>
        </p:nvSpPr>
        <p:spPr bwMode="auto">
          <a:xfrm>
            <a:off x="7035800" y="4937125"/>
            <a:ext cx="960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Water-insoluble</a:t>
            </a:r>
          </a:p>
          <a:p>
            <a:r>
              <a:rPr lang="en-US" sz="1000" b="1">
                <a:solidFill>
                  <a:srgbClr val="000000"/>
                </a:solidFill>
                <a:latin typeface="Arial" pitchFamily="34" charset="0"/>
              </a:rPr>
              <a:t> (hydrophobic)</a:t>
            </a:r>
          </a:p>
          <a:p>
            <a:r>
              <a:rPr lang="en-US" sz="1000" b="1">
                <a:solidFill>
                  <a:srgbClr val="000000"/>
                </a:solidFill>
                <a:latin typeface="Arial" pitchFamily="34" charset="0"/>
              </a:rPr>
              <a:t> “tail”</a:t>
            </a:r>
            <a:endParaRPr lang="en-US" sz="1000"/>
          </a:p>
        </p:txBody>
      </p:sp>
      <p:sp>
        <p:nvSpPr>
          <p:cNvPr id="33849" name="Line 81"/>
          <p:cNvSpPr>
            <a:spLocks noChangeShapeType="1"/>
          </p:cNvSpPr>
          <p:nvPr/>
        </p:nvSpPr>
        <p:spPr bwMode="auto">
          <a:xfrm flipH="1">
            <a:off x="6670675" y="5707063"/>
            <a:ext cx="330200" cy="1587"/>
          </a:xfrm>
          <a:prstGeom prst="line">
            <a:avLst/>
          </a:prstGeom>
          <a:noFill/>
          <a:ln w="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0" name="Rectangle 83"/>
          <p:cNvSpPr>
            <a:spLocks noChangeArrowheads="1"/>
          </p:cNvSpPr>
          <p:nvPr/>
        </p:nvSpPr>
        <p:spPr bwMode="auto">
          <a:xfrm>
            <a:off x="7045325" y="5611813"/>
            <a:ext cx="8461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Water-soluble</a:t>
            </a:r>
          </a:p>
          <a:p>
            <a:r>
              <a:rPr lang="en-US" sz="1000" b="1">
                <a:solidFill>
                  <a:srgbClr val="000000"/>
                </a:solidFill>
                <a:latin typeface="Arial" pitchFamily="34" charset="0"/>
              </a:rPr>
              <a:t>(hydrophilic)</a:t>
            </a:r>
          </a:p>
          <a:p>
            <a:r>
              <a:rPr lang="en-US" sz="1000" b="1">
                <a:solidFill>
                  <a:srgbClr val="000000"/>
                </a:solidFill>
                <a:latin typeface="Arial" pitchFamily="34" charset="0"/>
              </a:rPr>
              <a:t>“head”</a:t>
            </a:r>
          </a:p>
        </p:txBody>
      </p:sp>
      <p:sp>
        <p:nvSpPr>
          <p:cNvPr id="33851" name="TextBox 35"/>
          <p:cNvSpPr txBox="1">
            <a:spLocks noChangeArrowheads="1"/>
          </p:cNvSpPr>
          <p:nvPr/>
        </p:nvSpPr>
        <p:spPr bwMode="auto">
          <a:xfrm>
            <a:off x="52388" y="4465638"/>
            <a:ext cx="284321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400">
                <a:latin typeface="Arial" pitchFamily="34" charset="0"/>
                <a:cs typeface="Arial" pitchFamily="34" charset="0"/>
              </a:rPr>
              <a:t>Copyright © The McGraw-Hill Companies, Inc. Permission required for reproduction or display.</a:t>
            </a:r>
          </a:p>
        </p:txBody>
      </p:sp>
      <p:sp>
        <p:nvSpPr>
          <p:cNvPr id="33852" name="TextBox 35"/>
          <p:cNvSpPr txBox="1">
            <a:spLocks noChangeArrowheads="1"/>
          </p:cNvSpPr>
          <p:nvPr/>
        </p:nvSpPr>
        <p:spPr bwMode="auto">
          <a:xfrm>
            <a:off x="2278063" y="4206875"/>
            <a:ext cx="284321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400">
                <a:latin typeface="Arial" pitchFamily="34" charset="0"/>
                <a:cs typeface="Arial" pitchFamily="34" charset="0"/>
              </a:rPr>
              <a:t>Copyright © The McGraw-Hill Companies, Inc. Permission required for reproduction or display.</a:t>
            </a:r>
          </a:p>
        </p:txBody>
      </p:sp>
      <p:sp>
        <p:nvSpPr>
          <p:cNvPr id="33853" name="TextBox 35"/>
          <p:cNvSpPr txBox="1">
            <a:spLocks noChangeArrowheads="1"/>
          </p:cNvSpPr>
          <p:nvPr/>
        </p:nvSpPr>
        <p:spPr bwMode="auto">
          <a:xfrm>
            <a:off x="5368925" y="4435475"/>
            <a:ext cx="28448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400">
                <a:latin typeface="Arial" pitchFamily="34" charset="0"/>
                <a:cs typeface="Arial" pitchFamily="34" charset="0"/>
              </a:rPr>
              <a:t>Copyright © The McGraw-Hill Companies, Inc. Permission required for reproduction or display.</a:t>
            </a:r>
          </a:p>
        </p:txBody>
      </p:sp>
    </p:spTree>
    <p:extLst>
      <p:ext uri="{BB962C8B-B14F-4D97-AF65-F5344CB8AC3E}">
        <p14:creationId xmlns:p14="http://schemas.microsoft.com/office/powerpoint/2010/main" val="36208038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3EF4611-86D5-4237-9D3B-BFD5177B6416}" type="slidenum">
              <a:rPr lang="en-US" sz="1400" smtClean="0"/>
              <a:pPr eaLnBrk="1" hangingPunct="1"/>
              <a:t>16</a:t>
            </a:fld>
            <a:endParaRPr lang="en-US" sz="1400" smtClean="0"/>
          </a:p>
        </p:txBody>
      </p:sp>
      <p:sp>
        <p:nvSpPr>
          <p:cNvPr id="108546" name="Rectangle 2"/>
          <p:cNvSpPr>
            <a:spLocks noGrp="1" noChangeArrowheads="1"/>
          </p:cNvSpPr>
          <p:nvPr>
            <p:ph type="title"/>
          </p:nvPr>
        </p:nvSpPr>
        <p:spPr>
          <a:xfrm>
            <a:off x="685800" y="609600"/>
            <a:ext cx="7772400" cy="1295400"/>
          </a:xfrm>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Organic Substances </a:t>
            </a:r>
            <a:br>
              <a:rPr lang="en-US" b="1" smtClean="0"/>
            </a:br>
            <a:r>
              <a:rPr lang="en-US" b="1" smtClean="0"/>
              <a:t>Lipids</a:t>
            </a:r>
          </a:p>
        </p:txBody>
      </p:sp>
      <p:sp>
        <p:nvSpPr>
          <p:cNvPr id="34820" name="Text Box 3"/>
          <p:cNvSpPr txBox="1">
            <a:spLocks noChangeArrowheads="1"/>
          </p:cNvSpPr>
          <p:nvPr/>
        </p:nvSpPr>
        <p:spPr bwMode="auto">
          <a:xfrm>
            <a:off x="822325" y="2057400"/>
            <a:ext cx="634047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a:t> </a:t>
            </a:r>
            <a:r>
              <a:rPr lang="en-US">
                <a:solidFill>
                  <a:schemeClr val="accent2"/>
                </a:solidFill>
              </a:rPr>
              <a:t>Steroids</a:t>
            </a:r>
          </a:p>
          <a:p>
            <a:pPr lvl="1" eaLnBrk="1" hangingPunct="1">
              <a:buClr>
                <a:schemeClr val="accent2"/>
              </a:buClr>
              <a:buFontTx/>
              <a:buChar char="•"/>
            </a:pPr>
            <a:r>
              <a:rPr lang="en-US" sz="2000"/>
              <a:t> Four connected rings of carbon</a:t>
            </a:r>
          </a:p>
          <a:p>
            <a:pPr lvl="1" eaLnBrk="1" hangingPunct="1">
              <a:buClr>
                <a:schemeClr val="accent2"/>
              </a:buClr>
              <a:buFontTx/>
              <a:buChar char="•"/>
            </a:pPr>
            <a:r>
              <a:rPr lang="en-US" sz="2000"/>
              <a:t> Widely distributed in the body, various functions</a:t>
            </a:r>
          </a:p>
          <a:p>
            <a:pPr lvl="1" eaLnBrk="1" hangingPunct="1">
              <a:buClr>
                <a:schemeClr val="accent2"/>
              </a:buClr>
              <a:buFontTx/>
              <a:buChar char="•"/>
            </a:pPr>
            <a:r>
              <a:rPr lang="en-US" sz="2000"/>
              <a:t> Component of cell membrane</a:t>
            </a:r>
          </a:p>
          <a:p>
            <a:pPr lvl="1" eaLnBrk="1" hangingPunct="1">
              <a:buClr>
                <a:schemeClr val="accent2"/>
              </a:buClr>
              <a:buFontTx/>
              <a:buChar char="•"/>
            </a:pPr>
            <a:r>
              <a:rPr lang="en-US" sz="2000"/>
              <a:t> Used to synthesize hormones</a:t>
            </a:r>
          </a:p>
          <a:p>
            <a:pPr lvl="1" eaLnBrk="1" hangingPunct="1">
              <a:buClr>
                <a:schemeClr val="accent2"/>
              </a:buClr>
              <a:buFontTx/>
              <a:buChar char="•"/>
            </a:pPr>
            <a:r>
              <a:rPr lang="en-US" sz="2000"/>
              <a:t> Cholesterol</a:t>
            </a:r>
          </a:p>
        </p:txBody>
      </p:sp>
      <p:pic>
        <p:nvPicPr>
          <p:cNvPr id="34821" name="Picture 7" descr="N:\Scan\Graphics-Department Server\Job Folder\Powerpoint-Work\Powerpoint-MH_DCM-Text Art Edit\SHIER-Text Edit\Final files\Chapter 02\ch02_base_jpegs\shi25707_02_16a_basea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4227513"/>
            <a:ext cx="2139950"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12"/>
          <p:cNvSpPr>
            <a:spLocks noChangeArrowheads="1"/>
          </p:cNvSpPr>
          <p:nvPr/>
        </p:nvSpPr>
        <p:spPr bwMode="auto">
          <a:xfrm>
            <a:off x="914400" y="6502400"/>
            <a:ext cx="2027238"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(a) General structure of a steroid</a:t>
            </a:r>
            <a:endParaRPr lang="en-US"/>
          </a:p>
        </p:txBody>
      </p:sp>
      <p:pic>
        <p:nvPicPr>
          <p:cNvPr id="34823" name="Picture 14" descr="N:\Scan\Graphics-Department Server\Job Folder\Powerpoint-Work\Powerpoint-MH_DCM-Text Art Edit\SHIER-Text Edit\Final files\Chapter 02\ch02_base_jpegs\shi25707_02_16b_basea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4575" y="4238625"/>
            <a:ext cx="441642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4" name="Rectangle 19"/>
          <p:cNvSpPr>
            <a:spLocks noChangeArrowheads="1"/>
          </p:cNvSpPr>
          <p:nvPr/>
        </p:nvSpPr>
        <p:spPr bwMode="auto">
          <a:xfrm>
            <a:off x="4054475" y="5729288"/>
            <a:ext cx="1524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25" name="Rectangle 20"/>
          <p:cNvSpPr>
            <a:spLocks noChangeArrowheads="1"/>
          </p:cNvSpPr>
          <p:nvPr/>
        </p:nvSpPr>
        <p:spPr bwMode="auto">
          <a:xfrm>
            <a:off x="4295775" y="5876925"/>
            <a:ext cx="1524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26" name="Rectangle 21"/>
          <p:cNvSpPr>
            <a:spLocks noChangeArrowheads="1"/>
          </p:cNvSpPr>
          <p:nvPr/>
        </p:nvSpPr>
        <p:spPr bwMode="auto">
          <a:xfrm>
            <a:off x="4295775" y="5221288"/>
            <a:ext cx="1524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27" name="Rectangle 22"/>
          <p:cNvSpPr>
            <a:spLocks noChangeArrowheads="1"/>
          </p:cNvSpPr>
          <p:nvPr/>
        </p:nvSpPr>
        <p:spPr bwMode="auto">
          <a:xfrm>
            <a:off x="3906838" y="5353050"/>
            <a:ext cx="1524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4828" name="Rectangle 23"/>
          <p:cNvSpPr>
            <a:spLocks noChangeArrowheads="1"/>
          </p:cNvSpPr>
          <p:nvPr/>
        </p:nvSpPr>
        <p:spPr bwMode="auto">
          <a:xfrm>
            <a:off x="3995738" y="5429250"/>
            <a:ext cx="106362"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29" name="Rectangle 24"/>
          <p:cNvSpPr>
            <a:spLocks noChangeArrowheads="1"/>
          </p:cNvSpPr>
          <p:nvPr/>
        </p:nvSpPr>
        <p:spPr bwMode="auto">
          <a:xfrm>
            <a:off x="4046538" y="5353050"/>
            <a:ext cx="1524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30" name="Rectangle 25"/>
          <p:cNvSpPr>
            <a:spLocks noChangeArrowheads="1"/>
          </p:cNvSpPr>
          <p:nvPr/>
        </p:nvSpPr>
        <p:spPr bwMode="auto">
          <a:xfrm>
            <a:off x="4643438" y="4838700"/>
            <a:ext cx="1524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4831" name="Rectangle 26"/>
          <p:cNvSpPr>
            <a:spLocks noChangeArrowheads="1"/>
          </p:cNvSpPr>
          <p:nvPr/>
        </p:nvSpPr>
        <p:spPr bwMode="auto">
          <a:xfrm>
            <a:off x="4733925" y="4914900"/>
            <a:ext cx="1063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32" name="Rectangle 27"/>
          <p:cNvSpPr>
            <a:spLocks noChangeArrowheads="1"/>
          </p:cNvSpPr>
          <p:nvPr/>
        </p:nvSpPr>
        <p:spPr bwMode="auto">
          <a:xfrm>
            <a:off x="4787900" y="4838700"/>
            <a:ext cx="1524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33" name="Rectangle 28"/>
          <p:cNvSpPr>
            <a:spLocks noChangeArrowheads="1"/>
          </p:cNvSpPr>
          <p:nvPr/>
        </p:nvSpPr>
        <p:spPr bwMode="auto">
          <a:xfrm>
            <a:off x="5283200" y="4838700"/>
            <a:ext cx="1524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34" name="Rectangle 29"/>
          <p:cNvSpPr>
            <a:spLocks noChangeArrowheads="1"/>
          </p:cNvSpPr>
          <p:nvPr/>
        </p:nvSpPr>
        <p:spPr bwMode="auto">
          <a:xfrm>
            <a:off x="4051300" y="5854700"/>
            <a:ext cx="1524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4835" name="Rectangle 30"/>
          <p:cNvSpPr>
            <a:spLocks noChangeArrowheads="1"/>
          </p:cNvSpPr>
          <p:nvPr/>
        </p:nvSpPr>
        <p:spPr bwMode="auto">
          <a:xfrm>
            <a:off x="3570288" y="6586538"/>
            <a:ext cx="9556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(b) Cholesterol</a:t>
            </a:r>
            <a:endParaRPr lang="en-US"/>
          </a:p>
        </p:txBody>
      </p:sp>
      <p:sp>
        <p:nvSpPr>
          <p:cNvPr id="34836" name="Rectangle 31"/>
          <p:cNvSpPr>
            <a:spLocks noChangeArrowheads="1"/>
          </p:cNvSpPr>
          <p:nvPr/>
        </p:nvSpPr>
        <p:spPr bwMode="auto">
          <a:xfrm>
            <a:off x="4056063" y="5729288"/>
            <a:ext cx="1524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37" name="Rectangle 32"/>
          <p:cNvSpPr>
            <a:spLocks noChangeArrowheads="1"/>
          </p:cNvSpPr>
          <p:nvPr/>
        </p:nvSpPr>
        <p:spPr bwMode="auto">
          <a:xfrm>
            <a:off x="5273675" y="5216525"/>
            <a:ext cx="244475"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38" name="Rectangle 33"/>
          <p:cNvSpPr>
            <a:spLocks noChangeArrowheads="1"/>
          </p:cNvSpPr>
          <p:nvPr/>
        </p:nvSpPr>
        <p:spPr bwMode="auto">
          <a:xfrm>
            <a:off x="5772150" y="5216525"/>
            <a:ext cx="244475"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39" name="Rectangle 34"/>
          <p:cNvSpPr>
            <a:spLocks noChangeArrowheads="1"/>
          </p:cNvSpPr>
          <p:nvPr/>
        </p:nvSpPr>
        <p:spPr bwMode="auto">
          <a:xfrm>
            <a:off x="5953125" y="5292725"/>
            <a:ext cx="1063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40" name="Rectangle 35"/>
          <p:cNvSpPr>
            <a:spLocks noChangeArrowheads="1"/>
          </p:cNvSpPr>
          <p:nvPr/>
        </p:nvSpPr>
        <p:spPr bwMode="auto">
          <a:xfrm>
            <a:off x="5772150" y="4843463"/>
            <a:ext cx="2444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41" name="Rectangle 36"/>
          <p:cNvSpPr>
            <a:spLocks noChangeArrowheads="1"/>
          </p:cNvSpPr>
          <p:nvPr/>
        </p:nvSpPr>
        <p:spPr bwMode="auto">
          <a:xfrm>
            <a:off x="5953125" y="4919663"/>
            <a:ext cx="1063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42" name="Rectangle 37"/>
          <p:cNvSpPr>
            <a:spLocks noChangeArrowheads="1"/>
          </p:cNvSpPr>
          <p:nvPr/>
        </p:nvSpPr>
        <p:spPr bwMode="auto">
          <a:xfrm>
            <a:off x="5808663" y="4697413"/>
            <a:ext cx="2444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43" name="Rectangle 38"/>
          <p:cNvSpPr>
            <a:spLocks noChangeArrowheads="1"/>
          </p:cNvSpPr>
          <p:nvPr/>
        </p:nvSpPr>
        <p:spPr bwMode="auto">
          <a:xfrm>
            <a:off x="5807075" y="4408488"/>
            <a:ext cx="2444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44" name="Rectangle 39"/>
          <p:cNvSpPr>
            <a:spLocks noChangeArrowheads="1"/>
          </p:cNvSpPr>
          <p:nvPr/>
        </p:nvSpPr>
        <p:spPr bwMode="auto">
          <a:xfrm>
            <a:off x="5988050" y="4484688"/>
            <a:ext cx="1063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3</a:t>
            </a:r>
            <a:endParaRPr lang="en-US"/>
          </a:p>
        </p:txBody>
      </p:sp>
      <p:sp>
        <p:nvSpPr>
          <p:cNvPr id="34845" name="Rectangle 40"/>
          <p:cNvSpPr>
            <a:spLocks noChangeArrowheads="1"/>
          </p:cNvSpPr>
          <p:nvPr/>
        </p:nvSpPr>
        <p:spPr bwMode="auto">
          <a:xfrm>
            <a:off x="6189663" y="4697413"/>
            <a:ext cx="2444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46" name="Rectangle 41"/>
          <p:cNvSpPr>
            <a:spLocks noChangeArrowheads="1"/>
          </p:cNvSpPr>
          <p:nvPr/>
        </p:nvSpPr>
        <p:spPr bwMode="auto">
          <a:xfrm>
            <a:off x="6370638" y="4773613"/>
            <a:ext cx="106362"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47" name="Rectangle 42"/>
          <p:cNvSpPr>
            <a:spLocks noChangeArrowheads="1"/>
          </p:cNvSpPr>
          <p:nvPr/>
        </p:nvSpPr>
        <p:spPr bwMode="auto">
          <a:xfrm>
            <a:off x="4784725" y="6002338"/>
            <a:ext cx="1524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4848" name="Rectangle 43"/>
          <p:cNvSpPr>
            <a:spLocks noChangeArrowheads="1"/>
          </p:cNvSpPr>
          <p:nvPr/>
        </p:nvSpPr>
        <p:spPr bwMode="auto">
          <a:xfrm>
            <a:off x="4789488" y="5876925"/>
            <a:ext cx="1524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49" name="Rectangle 44"/>
          <p:cNvSpPr>
            <a:spLocks noChangeArrowheads="1"/>
          </p:cNvSpPr>
          <p:nvPr/>
        </p:nvSpPr>
        <p:spPr bwMode="auto">
          <a:xfrm>
            <a:off x="4700588" y="5219700"/>
            <a:ext cx="244475"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HC</a:t>
            </a:r>
            <a:endParaRPr lang="en-US"/>
          </a:p>
        </p:txBody>
      </p:sp>
      <p:sp>
        <p:nvSpPr>
          <p:cNvPr id="34850" name="Rectangle 45"/>
          <p:cNvSpPr>
            <a:spLocks noChangeArrowheads="1"/>
          </p:cNvSpPr>
          <p:nvPr/>
        </p:nvSpPr>
        <p:spPr bwMode="auto">
          <a:xfrm>
            <a:off x="4295775" y="6002338"/>
            <a:ext cx="1524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4851" name="Rectangle 46"/>
          <p:cNvSpPr>
            <a:spLocks noChangeArrowheads="1"/>
          </p:cNvSpPr>
          <p:nvPr/>
        </p:nvSpPr>
        <p:spPr bwMode="auto">
          <a:xfrm>
            <a:off x="4386263" y="6076950"/>
            <a:ext cx="106362"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52" name="Rectangle 47"/>
          <p:cNvSpPr>
            <a:spLocks noChangeArrowheads="1"/>
          </p:cNvSpPr>
          <p:nvPr/>
        </p:nvSpPr>
        <p:spPr bwMode="auto">
          <a:xfrm>
            <a:off x="4295775" y="5087938"/>
            <a:ext cx="1524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4853" name="Rectangle 48"/>
          <p:cNvSpPr>
            <a:spLocks noChangeArrowheads="1"/>
          </p:cNvSpPr>
          <p:nvPr/>
        </p:nvSpPr>
        <p:spPr bwMode="auto">
          <a:xfrm>
            <a:off x="4386263" y="5164138"/>
            <a:ext cx="106362"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54" name="Rectangle 49"/>
          <p:cNvSpPr>
            <a:spLocks noChangeArrowheads="1"/>
          </p:cNvSpPr>
          <p:nvPr/>
        </p:nvSpPr>
        <p:spPr bwMode="auto">
          <a:xfrm>
            <a:off x="6581775" y="4697413"/>
            <a:ext cx="2444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55" name="Rectangle 50"/>
          <p:cNvSpPr>
            <a:spLocks noChangeArrowheads="1"/>
          </p:cNvSpPr>
          <p:nvPr/>
        </p:nvSpPr>
        <p:spPr bwMode="auto">
          <a:xfrm>
            <a:off x="6762750" y="4773613"/>
            <a:ext cx="1063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56" name="Rectangle 51"/>
          <p:cNvSpPr>
            <a:spLocks noChangeArrowheads="1"/>
          </p:cNvSpPr>
          <p:nvPr/>
        </p:nvSpPr>
        <p:spPr bwMode="auto">
          <a:xfrm>
            <a:off x="7373938" y="4697413"/>
            <a:ext cx="2444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57" name="Rectangle 52"/>
          <p:cNvSpPr>
            <a:spLocks noChangeArrowheads="1"/>
          </p:cNvSpPr>
          <p:nvPr/>
        </p:nvSpPr>
        <p:spPr bwMode="auto">
          <a:xfrm>
            <a:off x="6978650" y="4697413"/>
            <a:ext cx="2444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58" name="Rectangle 53"/>
          <p:cNvSpPr>
            <a:spLocks noChangeArrowheads="1"/>
          </p:cNvSpPr>
          <p:nvPr/>
        </p:nvSpPr>
        <p:spPr bwMode="auto">
          <a:xfrm>
            <a:off x="7158038" y="4773613"/>
            <a:ext cx="106362"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59" name="Rectangle 54"/>
          <p:cNvSpPr>
            <a:spLocks noChangeArrowheads="1"/>
          </p:cNvSpPr>
          <p:nvPr/>
        </p:nvSpPr>
        <p:spPr bwMode="auto">
          <a:xfrm>
            <a:off x="7559675" y="4937125"/>
            <a:ext cx="244475"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60" name="Rectangle 55"/>
          <p:cNvSpPr>
            <a:spLocks noChangeArrowheads="1"/>
          </p:cNvSpPr>
          <p:nvPr/>
        </p:nvSpPr>
        <p:spPr bwMode="auto">
          <a:xfrm>
            <a:off x="7740650" y="5013325"/>
            <a:ext cx="1063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3</a:t>
            </a:r>
            <a:endParaRPr lang="en-US"/>
          </a:p>
        </p:txBody>
      </p:sp>
      <p:sp>
        <p:nvSpPr>
          <p:cNvPr id="34861" name="Rectangle 56"/>
          <p:cNvSpPr>
            <a:spLocks noChangeArrowheads="1"/>
          </p:cNvSpPr>
          <p:nvPr/>
        </p:nvSpPr>
        <p:spPr bwMode="auto">
          <a:xfrm>
            <a:off x="7559675" y="4457700"/>
            <a:ext cx="244475"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62" name="Rectangle 57"/>
          <p:cNvSpPr>
            <a:spLocks noChangeArrowheads="1"/>
          </p:cNvSpPr>
          <p:nvPr/>
        </p:nvSpPr>
        <p:spPr bwMode="auto">
          <a:xfrm>
            <a:off x="7740650" y="4533900"/>
            <a:ext cx="1063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3</a:t>
            </a:r>
            <a:endParaRPr lang="en-US"/>
          </a:p>
        </p:txBody>
      </p:sp>
      <p:sp>
        <p:nvSpPr>
          <p:cNvPr id="34863" name="Rectangle 58"/>
          <p:cNvSpPr>
            <a:spLocks noChangeArrowheads="1"/>
          </p:cNvSpPr>
          <p:nvPr/>
        </p:nvSpPr>
        <p:spPr bwMode="auto">
          <a:xfrm>
            <a:off x="5038725" y="4697413"/>
            <a:ext cx="1524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64" name="Rectangle 59"/>
          <p:cNvSpPr>
            <a:spLocks noChangeArrowheads="1"/>
          </p:cNvSpPr>
          <p:nvPr/>
        </p:nvSpPr>
        <p:spPr bwMode="auto">
          <a:xfrm>
            <a:off x="5038725" y="4565650"/>
            <a:ext cx="1524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4865" name="Rectangle 60"/>
          <p:cNvSpPr>
            <a:spLocks noChangeArrowheads="1"/>
          </p:cNvSpPr>
          <p:nvPr/>
        </p:nvSpPr>
        <p:spPr bwMode="auto">
          <a:xfrm>
            <a:off x="5127625" y="4638675"/>
            <a:ext cx="1063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66" name="Rectangle 61"/>
          <p:cNvSpPr>
            <a:spLocks noChangeArrowheads="1"/>
          </p:cNvSpPr>
          <p:nvPr/>
        </p:nvSpPr>
        <p:spPr bwMode="auto">
          <a:xfrm>
            <a:off x="5529263" y="4697413"/>
            <a:ext cx="1524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67" name="Rectangle 62"/>
          <p:cNvSpPr>
            <a:spLocks noChangeArrowheads="1"/>
          </p:cNvSpPr>
          <p:nvPr/>
        </p:nvSpPr>
        <p:spPr bwMode="auto">
          <a:xfrm>
            <a:off x="5527675" y="4565650"/>
            <a:ext cx="1524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a:t>
            </a:r>
            <a:endParaRPr lang="en-US"/>
          </a:p>
        </p:txBody>
      </p:sp>
      <p:sp>
        <p:nvSpPr>
          <p:cNvPr id="34868" name="Rectangle 63"/>
          <p:cNvSpPr>
            <a:spLocks noChangeArrowheads="1"/>
          </p:cNvSpPr>
          <p:nvPr/>
        </p:nvSpPr>
        <p:spPr bwMode="auto">
          <a:xfrm>
            <a:off x="4543425" y="5024438"/>
            <a:ext cx="2444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69" name="Rectangle 64"/>
          <p:cNvSpPr>
            <a:spLocks noChangeArrowheads="1"/>
          </p:cNvSpPr>
          <p:nvPr/>
        </p:nvSpPr>
        <p:spPr bwMode="auto">
          <a:xfrm>
            <a:off x="4721225" y="5100638"/>
            <a:ext cx="1063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3</a:t>
            </a:r>
            <a:endParaRPr lang="en-US"/>
          </a:p>
        </p:txBody>
      </p:sp>
      <p:sp>
        <p:nvSpPr>
          <p:cNvPr id="34870" name="Rectangle 65"/>
          <p:cNvSpPr>
            <a:spLocks noChangeArrowheads="1"/>
          </p:cNvSpPr>
          <p:nvPr/>
        </p:nvSpPr>
        <p:spPr bwMode="auto">
          <a:xfrm>
            <a:off x="3681413" y="5729288"/>
            <a:ext cx="25082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HO</a:t>
            </a:r>
            <a:endParaRPr lang="en-US"/>
          </a:p>
        </p:txBody>
      </p:sp>
      <p:sp>
        <p:nvSpPr>
          <p:cNvPr id="34871" name="Rectangle 66"/>
          <p:cNvSpPr>
            <a:spLocks noChangeArrowheads="1"/>
          </p:cNvSpPr>
          <p:nvPr/>
        </p:nvSpPr>
        <p:spPr bwMode="auto">
          <a:xfrm>
            <a:off x="4540250" y="5729288"/>
            <a:ext cx="1524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72" name="Rectangle 67"/>
          <p:cNvSpPr>
            <a:spLocks noChangeArrowheads="1"/>
          </p:cNvSpPr>
          <p:nvPr/>
        </p:nvSpPr>
        <p:spPr bwMode="auto">
          <a:xfrm>
            <a:off x="5280025" y="4510088"/>
            <a:ext cx="2444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73" name="Rectangle 68"/>
          <p:cNvSpPr>
            <a:spLocks noChangeArrowheads="1"/>
          </p:cNvSpPr>
          <p:nvPr/>
        </p:nvSpPr>
        <p:spPr bwMode="auto">
          <a:xfrm>
            <a:off x="5459413" y="4583113"/>
            <a:ext cx="106362"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3</a:t>
            </a:r>
            <a:endParaRPr lang="en-US"/>
          </a:p>
        </p:txBody>
      </p:sp>
      <p:sp>
        <p:nvSpPr>
          <p:cNvPr id="34874" name="Rectangle 69"/>
          <p:cNvSpPr>
            <a:spLocks noChangeArrowheads="1"/>
          </p:cNvSpPr>
          <p:nvPr/>
        </p:nvSpPr>
        <p:spPr bwMode="auto">
          <a:xfrm>
            <a:off x="5032375" y="5729288"/>
            <a:ext cx="24447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75" name="Rectangle 70"/>
          <p:cNvSpPr>
            <a:spLocks noChangeArrowheads="1"/>
          </p:cNvSpPr>
          <p:nvPr/>
        </p:nvSpPr>
        <p:spPr bwMode="auto">
          <a:xfrm>
            <a:off x="5213350" y="5805488"/>
            <a:ext cx="1063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0000"/>
                </a:solidFill>
                <a:latin typeface="Arial" pitchFamily="34" charset="0"/>
              </a:rPr>
              <a:t>2</a:t>
            </a:r>
            <a:endParaRPr lang="en-US"/>
          </a:p>
        </p:txBody>
      </p:sp>
      <p:sp>
        <p:nvSpPr>
          <p:cNvPr id="34876" name="Rectangle 71"/>
          <p:cNvSpPr>
            <a:spLocks noChangeArrowheads="1"/>
          </p:cNvSpPr>
          <p:nvPr/>
        </p:nvSpPr>
        <p:spPr bwMode="auto">
          <a:xfrm>
            <a:off x="5029200" y="5353050"/>
            <a:ext cx="244475"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CH</a:t>
            </a:r>
            <a:endParaRPr lang="en-US"/>
          </a:p>
        </p:txBody>
      </p:sp>
      <p:sp>
        <p:nvSpPr>
          <p:cNvPr id="34877" name="Rectangle 72"/>
          <p:cNvSpPr>
            <a:spLocks noChangeArrowheads="1"/>
          </p:cNvSpPr>
          <p:nvPr/>
        </p:nvSpPr>
        <p:spPr bwMode="auto">
          <a:xfrm>
            <a:off x="4540250" y="5351463"/>
            <a:ext cx="1524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rPr>
              <a:t>C</a:t>
            </a:r>
            <a:endParaRPr lang="en-US"/>
          </a:p>
        </p:txBody>
      </p:sp>
      <p:sp>
        <p:nvSpPr>
          <p:cNvPr id="34878" name="TextBox 35"/>
          <p:cNvSpPr txBox="1">
            <a:spLocks noChangeArrowheads="1"/>
          </p:cNvSpPr>
          <p:nvPr/>
        </p:nvSpPr>
        <p:spPr bwMode="auto">
          <a:xfrm>
            <a:off x="676275" y="4041775"/>
            <a:ext cx="28432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500">
                <a:latin typeface="Arial" pitchFamily="34" charset="0"/>
                <a:cs typeface="Arial" pitchFamily="34" charset="0"/>
              </a:rPr>
              <a:t>Copyright © The McGraw-Hill Companies, Inc. Permission required for reproduction or display.</a:t>
            </a:r>
          </a:p>
        </p:txBody>
      </p:sp>
      <p:sp>
        <p:nvSpPr>
          <p:cNvPr id="34879" name="TextBox 35"/>
          <p:cNvSpPr txBox="1">
            <a:spLocks noChangeArrowheads="1"/>
          </p:cNvSpPr>
          <p:nvPr/>
        </p:nvSpPr>
        <p:spPr bwMode="auto">
          <a:xfrm>
            <a:off x="3406775" y="4013200"/>
            <a:ext cx="47101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500">
                <a:latin typeface="Arial" pitchFamily="34" charset="0"/>
                <a:cs typeface="Arial" pitchFamily="34" charset="0"/>
              </a:rPr>
              <a:t>Copyright © The McGraw-Hill Companies, Inc. Permission required for reproduction or display.</a:t>
            </a:r>
          </a:p>
        </p:txBody>
      </p:sp>
    </p:spTree>
    <p:extLst>
      <p:ext uri="{BB962C8B-B14F-4D97-AF65-F5344CB8AC3E}">
        <p14:creationId xmlns:p14="http://schemas.microsoft.com/office/powerpoint/2010/main" val="12858595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Y:\Scan\Graphics-Department Server\Job Folder\Powerpoint-Work\Powerpoint-MH_DCM-Text Art Edit\SHIER-Text Edit\Final files\OLD\CH02\old\Text edit Art\shi25707_02_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0975" y="3375025"/>
            <a:ext cx="6242050"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0" name="Rectangle 2"/>
          <p:cNvSpPr>
            <a:spLocks noGrp="1" noChangeArrowheads="1"/>
          </p:cNvSpPr>
          <p:nvPr>
            <p:ph type="title"/>
          </p:nvPr>
        </p:nvSpPr>
        <p:spPr>
          <a:xfrm>
            <a:off x="685800" y="149225"/>
            <a:ext cx="7772400" cy="1295400"/>
          </a:xfrm>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Organic Substances</a:t>
            </a:r>
            <a:br>
              <a:rPr lang="en-US" b="1" smtClean="0"/>
            </a:br>
            <a:r>
              <a:rPr lang="en-US" b="1" smtClean="0"/>
              <a:t>Proteins</a:t>
            </a:r>
          </a:p>
        </p:txBody>
      </p:sp>
      <p:sp>
        <p:nvSpPr>
          <p:cNvPr id="35844" name="Text Box 3"/>
          <p:cNvSpPr txBox="1">
            <a:spLocks noChangeArrowheads="1"/>
          </p:cNvSpPr>
          <p:nvPr/>
        </p:nvSpPr>
        <p:spPr bwMode="auto">
          <a:xfrm>
            <a:off x="762000" y="1450975"/>
            <a:ext cx="2638425"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a:t> Structural material</a:t>
            </a:r>
          </a:p>
          <a:p>
            <a:pPr eaLnBrk="1" hangingPunct="1">
              <a:buClr>
                <a:schemeClr val="accent2"/>
              </a:buClr>
              <a:buFontTx/>
              <a:buChar char="•"/>
            </a:pPr>
            <a:r>
              <a:rPr lang="en-US"/>
              <a:t> Energy source</a:t>
            </a:r>
          </a:p>
          <a:p>
            <a:pPr eaLnBrk="1" hangingPunct="1">
              <a:buClr>
                <a:schemeClr val="accent2"/>
              </a:buClr>
              <a:buFontTx/>
              <a:buChar char="•"/>
            </a:pPr>
            <a:r>
              <a:rPr lang="en-US"/>
              <a:t> Hormones</a:t>
            </a:r>
          </a:p>
          <a:p>
            <a:pPr eaLnBrk="1" hangingPunct="1">
              <a:buClr>
                <a:schemeClr val="accent2"/>
              </a:buClr>
              <a:buFontTx/>
              <a:buChar char="•"/>
            </a:pPr>
            <a:r>
              <a:rPr lang="en-US"/>
              <a:t> Receptors</a:t>
            </a:r>
          </a:p>
          <a:p>
            <a:pPr eaLnBrk="1" hangingPunct="1">
              <a:buClr>
                <a:schemeClr val="accent2"/>
              </a:buClr>
              <a:buFontTx/>
              <a:buChar char="•"/>
            </a:pPr>
            <a:r>
              <a:rPr lang="en-US"/>
              <a:t> Enzymes</a:t>
            </a:r>
          </a:p>
          <a:p>
            <a:pPr eaLnBrk="1" hangingPunct="1">
              <a:buClr>
                <a:schemeClr val="accent2"/>
              </a:buClr>
              <a:buFontTx/>
              <a:buChar char="•"/>
            </a:pPr>
            <a:r>
              <a:rPr lang="en-US"/>
              <a:t> Antibodies</a:t>
            </a:r>
          </a:p>
        </p:txBody>
      </p:sp>
      <p:sp>
        <p:nvSpPr>
          <p:cNvPr id="35845" name="Text Box 4"/>
          <p:cNvSpPr txBox="1">
            <a:spLocks noChangeArrowheads="1"/>
          </p:cNvSpPr>
          <p:nvPr/>
        </p:nvSpPr>
        <p:spPr bwMode="auto">
          <a:xfrm>
            <a:off x="4572000" y="1450975"/>
            <a:ext cx="3886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a:t> Protein building blocks are amino acids</a:t>
            </a:r>
          </a:p>
        </p:txBody>
      </p:sp>
      <p:sp>
        <p:nvSpPr>
          <p:cNvPr id="35846" name="Text Box 5"/>
          <p:cNvSpPr txBox="1">
            <a:spLocks noChangeArrowheads="1"/>
          </p:cNvSpPr>
          <p:nvPr/>
        </p:nvSpPr>
        <p:spPr bwMode="auto">
          <a:xfrm>
            <a:off x="4572000" y="2257425"/>
            <a:ext cx="3886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a:t> Amino acids held                      together with </a:t>
            </a:r>
            <a:r>
              <a:rPr lang="en-US" b="1"/>
              <a:t>peptide bonds</a:t>
            </a:r>
          </a:p>
        </p:txBody>
      </p:sp>
      <p:sp>
        <p:nvSpPr>
          <p:cNvPr id="3584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4FE1CEB-CAEA-45B0-9CC2-9B9F377BD9B6}" type="slidenum">
              <a:rPr lang="en-US" sz="1400" smtClean="0"/>
              <a:pPr eaLnBrk="1" hangingPunct="1"/>
              <a:t>17</a:t>
            </a:fld>
            <a:endParaRPr lang="en-US" sz="1400" smtClean="0"/>
          </a:p>
        </p:txBody>
      </p:sp>
      <p:sp>
        <p:nvSpPr>
          <p:cNvPr id="35848" name="Rectangle 29"/>
          <p:cNvSpPr>
            <a:spLocks noChangeArrowheads="1"/>
          </p:cNvSpPr>
          <p:nvPr/>
        </p:nvSpPr>
        <p:spPr bwMode="auto">
          <a:xfrm>
            <a:off x="1720850" y="4557713"/>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49" name="Rectangle 30"/>
          <p:cNvSpPr>
            <a:spLocks noChangeArrowheads="1"/>
          </p:cNvSpPr>
          <p:nvPr/>
        </p:nvSpPr>
        <p:spPr bwMode="auto">
          <a:xfrm>
            <a:off x="1992313" y="4557713"/>
            <a:ext cx="936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N</a:t>
            </a:r>
            <a:endParaRPr lang="en-US" b="1">
              <a:latin typeface="Arial" pitchFamily="34" charset="0"/>
              <a:cs typeface="Arial" pitchFamily="34" charset="0"/>
            </a:endParaRPr>
          </a:p>
        </p:txBody>
      </p:sp>
      <p:sp>
        <p:nvSpPr>
          <p:cNvPr id="35850" name="Rectangle 31"/>
          <p:cNvSpPr>
            <a:spLocks noChangeArrowheads="1"/>
          </p:cNvSpPr>
          <p:nvPr/>
        </p:nvSpPr>
        <p:spPr bwMode="auto">
          <a:xfrm>
            <a:off x="1995488" y="4826000"/>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51" name="Rectangle 32"/>
          <p:cNvSpPr>
            <a:spLocks noChangeArrowheads="1"/>
          </p:cNvSpPr>
          <p:nvPr/>
        </p:nvSpPr>
        <p:spPr bwMode="auto">
          <a:xfrm>
            <a:off x="2263775" y="4557713"/>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52" name="Rectangle 33"/>
          <p:cNvSpPr>
            <a:spLocks noChangeArrowheads="1"/>
          </p:cNvSpPr>
          <p:nvPr/>
        </p:nvSpPr>
        <p:spPr bwMode="auto">
          <a:xfrm>
            <a:off x="2265363" y="4826000"/>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53" name="Rectangle 34"/>
          <p:cNvSpPr>
            <a:spLocks noChangeArrowheads="1"/>
          </p:cNvSpPr>
          <p:nvPr/>
        </p:nvSpPr>
        <p:spPr bwMode="auto">
          <a:xfrm>
            <a:off x="2536825" y="4557713"/>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54" name="Rectangle 35"/>
          <p:cNvSpPr>
            <a:spLocks noChangeArrowheads="1"/>
          </p:cNvSpPr>
          <p:nvPr/>
        </p:nvSpPr>
        <p:spPr bwMode="auto">
          <a:xfrm>
            <a:off x="2535238" y="4826000"/>
            <a:ext cx="10001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O</a:t>
            </a:r>
            <a:endParaRPr lang="en-US" b="1">
              <a:latin typeface="Arial" pitchFamily="34" charset="0"/>
              <a:cs typeface="Arial" pitchFamily="34" charset="0"/>
            </a:endParaRPr>
          </a:p>
        </p:txBody>
      </p:sp>
      <p:sp>
        <p:nvSpPr>
          <p:cNvPr id="35855" name="Rectangle 36"/>
          <p:cNvSpPr>
            <a:spLocks noChangeArrowheads="1"/>
          </p:cNvSpPr>
          <p:nvPr/>
        </p:nvSpPr>
        <p:spPr bwMode="auto">
          <a:xfrm>
            <a:off x="2808288" y="4557713"/>
            <a:ext cx="19208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OH</a:t>
            </a:r>
            <a:endParaRPr lang="en-US" b="1">
              <a:latin typeface="Arial" pitchFamily="34" charset="0"/>
              <a:cs typeface="Arial" pitchFamily="34" charset="0"/>
            </a:endParaRPr>
          </a:p>
        </p:txBody>
      </p:sp>
      <p:sp>
        <p:nvSpPr>
          <p:cNvPr id="35856" name="Rectangle 37"/>
          <p:cNvSpPr>
            <a:spLocks noChangeArrowheads="1"/>
          </p:cNvSpPr>
          <p:nvPr/>
        </p:nvSpPr>
        <p:spPr bwMode="auto">
          <a:xfrm>
            <a:off x="4597400" y="4017963"/>
            <a:ext cx="857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S</a:t>
            </a:r>
            <a:endParaRPr lang="en-US" b="1">
              <a:latin typeface="Arial" pitchFamily="34" charset="0"/>
              <a:cs typeface="Arial" pitchFamily="34" charset="0"/>
            </a:endParaRPr>
          </a:p>
        </p:txBody>
      </p:sp>
      <p:sp>
        <p:nvSpPr>
          <p:cNvPr id="35857" name="Rectangle 38"/>
          <p:cNvSpPr>
            <a:spLocks noChangeArrowheads="1"/>
          </p:cNvSpPr>
          <p:nvPr/>
        </p:nvSpPr>
        <p:spPr bwMode="auto">
          <a:xfrm>
            <a:off x="4592638" y="4286250"/>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58" name="Rectangle 39"/>
          <p:cNvSpPr>
            <a:spLocks noChangeArrowheads="1"/>
          </p:cNvSpPr>
          <p:nvPr/>
        </p:nvSpPr>
        <p:spPr bwMode="auto">
          <a:xfrm>
            <a:off x="4592638" y="3752850"/>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59" name="Rectangle 40"/>
          <p:cNvSpPr>
            <a:spLocks noChangeArrowheads="1"/>
          </p:cNvSpPr>
          <p:nvPr/>
        </p:nvSpPr>
        <p:spPr bwMode="auto">
          <a:xfrm>
            <a:off x="4865688" y="4286250"/>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60" name="Rectangle 41"/>
          <p:cNvSpPr>
            <a:spLocks noChangeArrowheads="1"/>
          </p:cNvSpPr>
          <p:nvPr/>
        </p:nvSpPr>
        <p:spPr bwMode="auto">
          <a:xfrm>
            <a:off x="4319588" y="4286250"/>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61" name="Rectangle 42"/>
          <p:cNvSpPr>
            <a:spLocks noChangeArrowheads="1"/>
          </p:cNvSpPr>
          <p:nvPr/>
        </p:nvSpPr>
        <p:spPr bwMode="auto">
          <a:xfrm>
            <a:off x="4048125" y="4554538"/>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62" name="Rectangle 43"/>
          <p:cNvSpPr>
            <a:spLocks noChangeArrowheads="1"/>
          </p:cNvSpPr>
          <p:nvPr/>
        </p:nvSpPr>
        <p:spPr bwMode="auto">
          <a:xfrm>
            <a:off x="4321175" y="4554538"/>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N</a:t>
            </a:r>
            <a:endParaRPr lang="en-US" b="1">
              <a:latin typeface="Arial" pitchFamily="34" charset="0"/>
              <a:cs typeface="Arial" pitchFamily="34" charset="0"/>
            </a:endParaRPr>
          </a:p>
        </p:txBody>
      </p:sp>
      <p:sp>
        <p:nvSpPr>
          <p:cNvPr id="35863" name="Rectangle 44"/>
          <p:cNvSpPr>
            <a:spLocks noChangeArrowheads="1"/>
          </p:cNvSpPr>
          <p:nvPr/>
        </p:nvSpPr>
        <p:spPr bwMode="auto">
          <a:xfrm>
            <a:off x="4324350" y="4824413"/>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64" name="Rectangle 45"/>
          <p:cNvSpPr>
            <a:spLocks noChangeArrowheads="1"/>
          </p:cNvSpPr>
          <p:nvPr/>
        </p:nvSpPr>
        <p:spPr bwMode="auto">
          <a:xfrm>
            <a:off x="4592638" y="4554538"/>
            <a:ext cx="936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65" name="Rectangle 46"/>
          <p:cNvSpPr>
            <a:spLocks noChangeArrowheads="1"/>
          </p:cNvSpPr>
          <p:nvPr/>
        </p:nvSpPr>
        <p:spPr bwMode="auto">
          <a:xfrm>
            <a:off x="4597400" y="4824413"/>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66" name="Rectangle 47"/>
          <p:cNvSpPr>
            <a:spLocks noChangeArrowheads="1"/>
          </p:cNvSpPr>
          <p:nvPr/>
        </p:nvSpPr>
        <p:spPr bwMode="auto">
          <a:xfrm>
            <a:off x="4865688" y="4554538"/>
            <a:ext cx="936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67" name="Rectangle 48"/>
          <p:cNvSpPr>
            <a:spLocks noChangeArrowheads="1"/>
          </p:cNvSpPr>
          <p:nvPr/>
        </p:nvSpPr>
        <p:spPr bwMode="auto">
          <a:xfrm>
            <a:off x="4865688" y="4824413"/>
            <a:ext cx="10001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O</a:t>
            </a:r>
            <a:endParaRPr lang="en-US" b="1">
              <a:latin typeface="Arial" pitchFamily="34" charset="0"/>
              <a:cs typeface="Arial" pitchFamily="34" charset="0"/>
            </a:endParaRPr>
          </a:p>
        </p:txBody>
      </p:sp>
      <p:sp>
        <p:nvSpPr>
          <p:cNvPr id="35868" name="Rectangle 49"/>
          <p:cNvSpPr>
            <a:spLocks noChangeArrowheads="1"/>
          </p:cNvSpPr>
          <p:nvPr/>
        </p:nvSpPr>
        <p:spPr bwMode="auto">
          <a:xfrm>
            <a:off x="5137150" y="4554538"/>
            <a:ext cx="192088"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OH</a:t>
            </a:r>
            <a:endParaRPr lang="en-US" b="1">
              <a:latin typeface="Arial" pitchFamily="34" charset="0"/>
              <a:cs typeface="Arial" pitchFamily="34" charset="0"/>
            </a:endParaRPr>
          </a:p>
        </p:txBody>
      </p:sp>
      <p:sp>
        <p:nvSpPr>
          <p:cNvPr id="35869" name="Rectangle 50"/>
          <p:cNvSpPr>
            <a:spLocks noChangeArrowheads="1"/>
          </p:cNvSpPr>
          <p:nvPr/>
        </p:nvSpPr>
        <p:spPr bwMode="auto">
          <a:xfrm>
            <a:off x="6786563" y="4040188"/>
            <a:ext cx="936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70" name="Rectangle 51"/>
          <p:cNvSpPr>
            <a:spLocks noChangeArrowheads="1"/>
          </p:cNvSpPr>
          <p:nvPr/>
        </p:nvSpPr>
        <p:spPr bwMode="auto">
          <a:xfrm>
            <a:off x="6786563" y="3497263"/>
            <a:ext cx="936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71" name="Rectangle 52"/>
          <p:cNvSpPr>
            <a:spLocks noChangeArrowheads="1"/>
          </p:cNvSpPr>
          <p:nvPr/>
        </p:nvSpPr>
        <p:spPr bwMode="auto">
          <a:xfrm>
            <a:off x="6786563" y="4308475"/>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72" name="Rectangle 53"/>
          <p:cNvSpPr>
            <a:spLocks noChangeArrowheads="1"/>
          </p:cNvSpPr>
          <p:nvPr/>
        </p:nvSpPr>
        <p:spPr bwMode="auto">
          <a:xfrm>
            <a:off x="6786563" y="3228975"/>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73" name="Rectangle 54"/>
          <p:cNvSpPr>
            <a:spLocks noChangeArrowheads="1"/>
          </p:cNvSpPr>
          <p:nvPr/>
        </p:nvSpPr>
        <p:spPr bwMode="auto">
          <a:xfrm>
            <a:off x="7059613" y="4308475"/>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74" name="Rectangle 55"/>
          <p:cNvSpPr>
            <a:spLocks noChangeArrowheads="1"/>
          </p:cNvSpPr>
          <p:nvPr/>
        </p:nvSpPr>
        <p:spPr bwMode="auto">
          <a:xfrm>
            <a:off x="7002463" y="3892550"/>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75" name="Rectangle 56"/>
          <p:cNvSpPr>
            <a:spLocks noChangeArrowheads="1"/>
          </p:cNvSpPr>
          <p:nvPr/>
        </p:nvSpPr>
        <p:spPr bwMode="auto">
          <a:xfrm>
            <a:off x="7275513" y="3892550"/>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76" name="Rectangle 57"/>
          <p:cNvSpPr>
            <a:spLocks noChangeArrowheads="1"/>
          </p:cNvSpPr>
          <p:nvPr/>
        </p:nvSpPr>
        <p:spPr bwMode="auto">
          <a:xfrm>
            <a:off x="7002463" y="3633788"/>
            <a:ext cx="936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77" name="Rectangle 58"/>
          <p:cNvSpPr>
            <a:spLocks noChangeArrowheads="1"/>
          </p:cNvSpPr>
          <p:nvPr/>
        </p:nvSpPr>
        <p:spPr bwMode="auto">
          <a:xfrm>
            <a:off x="7275513" y="3633788"/>
            <a:ext cx="936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78" name="Rectangle 59"/>
          <p:cNvSpPr>
            <a:spLocks noChangeArrowheads="1"/>
          </p:cNvSpPr>
          <p:nvPr/>
        </p:nvSpPr>
        <p:spPr bwMode="auto">
          <a:xfrm>
            <a:off x="6513513" y="4308475"/>
            <a:ext cx="936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79" name="Rectangle 60"/>
          <p:cNvSpPr>
            <a:spLocks noChangeArrowheads="1"/>
          </p:cNvSpPr>
          <p:nvPr/>
        </p:nvSpPr>
        <p:spPr bwMode="auto">
          <a:xfrm>
            <a:off x="6569075" y="3892550"/>
            <a:ext cx="93663"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80" name="Rectangle 61"/>
          <p:cNvSpPr>
            <a:spLocks noChangeArrowheads="1"/>
          </p:cNvSpPr>
          <p:nvPr/>
        </p:nvSpPr>
        <p:spPr bwMode="auto">
          <a:xfrm>
            <a:off x="6296025" y="3892550"/>
            <a:ext cx="93663"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81" name="Rectangle 62"/>
          <p:cNvSpPr>
            <a:spLocks noChangeArrowheads="1"/>
          </p:cNvSpPr>
          <p:nvPr/>
        </p:nvSpPr>
        <p:spPr bwMode="auto">
          <a:xfrm>
            <a:off x="6569075" y="3633788"/>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82" name="Rectangle 63"/>
          <p:cNvSpPr>
            <a:spLocks noChangeArrowheads="1"/>
          </p:cNvSpPr>
          <p:nvPr/>
        </p:nvSpPr>
        <p:spPr bwMode="auto">
          <a:xfrm>
            <a:off x="6296025" y="3633788"/>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83" name="Rectangle 64"/>
          <p:cNvSpPr>
            <a:spLocks noChangeArrowheads="1"/>
          </p:cNvSpPr>
          <p:nvPr/>
        </p:nvSpPr>
        <p:spPr bwMode="auto">
          <a:xfrm>
            <a:off x="6243638" y="4576763"/>
            <a:ext cx="936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84" name="Rectangle 65"/>
          <p:cNvSpPr>
            <a:spLocks noChangeArrowheads="1"/>
          </p:cNvSpPr>
          <p:nvPr/>
        </p:nvSpPr>
        <p:spPr bwMode="auto">
          <a:xfrm>
            <a:off x="6518275" y="4576763"/>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N</a:t>
            </a:r>
            <a:endParaRPr lang="en-US" b="1">
              <a:latin typeface="Arial" pitchFamily="34" charset="0"/>
              <a:cs typeface="Arial" pitchFamily="34" charset="0"/>
            </a:endParaRPr>
          </a:p>
        </p:txBody>
      </p:sp>
      <p:sp>
        <p:nvSpPr>
          <p:cNvPr id="35885" name="Rectangle 66"/>
          <p:cNvSpPr>
            <a:spLocks noChangeArrowheads="1"/>
          </p:cNvSpPr>
          <p:nvPr/>
        </p:nvSpPr>
        <p:spPr bwMode="auto">
          <a:xfrm>
            <a:off x="6519863" y="4846638"/>
            <a:ext cx="936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86" name="Rectangle 67"/>
          <p:cNvSpPr>
            <a:spLocks noChangeArrowheads="1"/>
          </p:cNvSpPr>
          <p:nvPr/>
        </p:nvSpPr>
        <p:spPr bwMode="auto">
          <a:xfrm>
            <a:off x="6788150" y="4576763"/>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87" name="Rectangle 68"/>
          <p:cNvSpPr>
            <a:spLocks noChangeArrowheads="1"/>
          </p:cNvSpPr>
          <p:nvPr/>
        </p:nvSpPr>
        <p:spPr bwMode="auto">
          <a:xfrm>
            <a:off x="6791325" y="4846638"/>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H</a:t>
            </a:r>
            <a:endParaRPr lang="en-US" b="1">
              <a:latin typeface="Arial" pitchFamily="34" charset="0"/>
              <a:cs typeface="Arial" pitchFamily="34" charset="0"/>
            </a:endParaRPr>
          </a:p>
        </p:txBody>
      </p:sp>
      <p:sp>
        <p:nvSpPr>
          <p:cNvPr id="35888" name="Rectangle 69"/>
          <p:cNvSpPr>
            <a:spLocks noChangeArrowheads="1"/>
          </p:cNvSpPr>
          <p:nvPr/>
        </p:nvSpPr>
        <p:spPr bwMode="auto">
          <a:xfrm>
            <a:off x="7062788" y="4576763"/>
            <a:ext cx="936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C</a:t>
            </a:r>
            <a:endParaRPr lang="en-US" b="1">
              <a:latin typeface="Arial" pitchFamily="34" charset="0"/>
              <a:cs typeface="Arial" pitchFamily="34" charset="0"/>
            </a:endParaRPr>
          </a:p>
        </p:txBody>
      </p:sp>
      <p:sp>
        <p:nvSpPr>
          <p:cNvPr id="35889" name="Rectangle 70"/>
          <p:cNvSpPr>
            <a:spLocks noChangeArrowheads="1"/>
          </p:cNvSpPr>
          <p:nvPr/>
        </p:nvSpPr>
        <p:spPr bwMode="auto">
          <a:xfrm>
            <a:off x="7059613" y="4846638"/>
            <a:ext cx="10001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O</a:t>
            </a:r>
            <a:endParaRPr lang="en-US" b="1">
              <a:latin typeface="Arial" pitchFamily="34" charset="0"/>
              <a:cs typeface="Arial" pitchFamily="34" charset="0"/>
            </a:endParaRPr>
          </a:p>
        </p:txBody>
      </p:sp>
      <p:sp>
        <p:nvSpPr>
          <p:cNvPr id="35890" name="Rectangle 71"/>
          <p:cNvSpPr>
            <a:spLocks noChangeArrowheads="1"/>
          </p:cNvSpPr>
          <p:nvPr/>
        </p:nvSpPr>
        <p:spPr bwMode="auto">
          <a:xfrm>
            <a:off x="7332663" y="4576763"/>
            <a:ext cx="19208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OH</a:t>
            </a:r>
            <a:endParaRPr lang="en-US" b="1">
              <a:latin typeface="Arial" pitchFamily="34" charset="0"/>
              <a:cs typeface="Arial" pitchFamily="34" charset="0"/>
            </a:endParaRPr>
          </a:p>
        </p:txBody>
      </p:sp>
      <p:sp>
        <p:nvSpPr>
          <p:cNvPr id="35891" name="Rectangle 72"/>
          <p:cNvSpPr>
            <a:spLocks noChangeArrowheads="1"/>
          </p:cNvSpPr>
          <p:nvPr/>
        </p:nvSpPr>
        <p:spPr bwMode="auto">
          <a:xfrm>
            <a:off x="2263775" y="4287838"/>
            <a:ext cx="936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Arial" pitchFamily="34" charset="0"/>
                <a:cs typeface="Arial" pitchFamily="34" charset="0"/>
              </a:rPr>
              <a:t>R</a:t>
            </a:r>
            <a:endParaRPr lang="en-US" b="1">
              <a:latin typeface="Arial" pitchFamily="34" charset="0"/>
              <a:cs typeface="Arial" pitchFamily="34" charset="0"/>
            </a:endParaRPr>
          </a:p>
        </p:txBody>
      </p:sp>
    </p:spTree>
    <p:extLst>
      <p:ext uri="{BB962C8B-B14F-4D97-AF65-F5344CB8AC3E}">
        <p14:creationId xmlns:p14="http://schemas.microsoft.com/office/powerpoint/2010/main" val="42087114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7E7CC44-3C9E-4848-A69B-5CE84865437E}" type="slidenum">
              <a:rPr lang="en-US" sz="1400" smtClean="0"/>
              <a:pPr eaLnBrk="1" hangingPunct="1"/>
              <a:t>18</a:t>
            </a:fld>
            <a:endParaRPr lang="en-US" sz="1400" smtClean="0"/>
          </a:p>
        </p:txBody>
      </p:sp>
      <p:sp>
        <p:nvSpPr>
          <p:cNvPr id="36867" name="Text Box 3"/>
          <p:cNvSpPr txBox="1">
            <a:spLocks noChangeArrowheads="1"/>
          </p:cNvSpPr>
          <p:nvPr/>
        </p:nvSpPr>
        <p:spPr bwMode="auto">
          <a:xfrm>
            <a:off x="2438400" y="1981200"/>
            <a:ext cx="4430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Four Levels of Protein Structure</a:t>
            </a:r>
          </a:p>
        </p:txBody>
      </p:sp>
      <p:pic>
        <p:nvPicPr>
          <p:cNvPr id="36868" name="Picture 178" descr="shi25707_0219"/>
          <p:cNvPicPr>
            <a:picLocks noChangeAspect="1" noChangeArrowheads="1"/>
          </p:cNvPicPr>
          <p:nvPr/>
        </p:nvPicPr>
        <p:blipFill>
          <a:blip r:embed="rId3">
            <a:extLst>
              <a:ext uri="{28A0092B-C50C-407E-A947-70E740481C1C}">
                <a14:useLocalDpi xmlns:a14="http://schemas.microsoft.com/office/drawing/2010/main" val="0"/>
              </a:ext>
            </a:extLst>
          </a:blip>
          <a:srcRect b="49706"/>
          <a:stretch>
            <a:fillRect/>
          </a:stretch>
        </p:blipFill>
        <p:spPr bwMode="auto">
          <a:xfrm>
            <a:off x="1676400" y="3200400"/>
            <a:ext cx="2614613"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Rectangle 183"/>
          <p:cNvSpPr>
            <a:spLocks noChangeArrowheads="1"/>
          </p:cNvSpPr>
          <p:nvPr/>
        </p:nvSpPr>
        <p:spPr bwMode="auto">
          <a:xfrm>
            <a:off x="1665288" y="6099175"/>
            <a:ext cx="4413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Pleated</a:t>
            </a:r>
          </a:p>
          <a:p>
            <a:r>
              <a:rPr lang="en-US" sz="800" b="1">
                <a:solidFill>
                  <a:srgbClr val="000000"/>
                </a:solidFill>
                <a:latin typeface="Arial" pitchFamily="34" charset="0"/>
              </a:rPr>
              <a:t>structure</a:t>
            </a:r>
            <a:endParaRPr lang="en-US" sz="800" b="1">
              <a:latin typeface="Arial" pitchFamily="34" charset="0"/>
            </a:endParaRPr>
          </a:p>
        </p:txBody>
      </p:sp>
      <p:sp>
        <p:nvSpPr>
          <p:cNvPr id="36870" name="Rectangle 185"/>
          <p:cNvSpPr>
            <a:spLocks noChangeArrowheads="1"/>
          </p:cNvSpPr>
          <p:nvPr/>
        </p:nvSpPr>
        <p:spPr bwMode="auto">
          <a:xfrm>
            <a:off x="3113088" y="6099175"/>
            <a:ext cx="4413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Coiled</a:t>
            </a:r>
          </a:p>
          <a:p>
            <a:r>
              <a:rPr lang="en-US" sz="800" b="1">
                <a:solidFill>
                  <a:srgbClr val="000000"/>
                </a:solidFill>
                <a:latin typeface="Arial" pitchFamily="34" charset="0"/>
              </a:rPr>
              <a:t>structure</a:t>
            </a:r>
            <a:endParaRPr lang="en-US" sz="800" b="1">
              <a:latin typeface="Arial" pitchFamily="34" charset="0"/>
            </a:endParaRPr>
          </a:p>
        </p:txBody>
      </p:sp>
      <p:sp>
        <p:nvSpPr>
          <p:cNvPr id="36871" name="Rectangle 189"/>
          <p:cNvSpPr>
            <a:spLocks noChangeArrowheads="1"/>
          </p:cNvSpPr>
          <p:nvPr/>
        </p:nvSpPr>
        <p:spPr bwMode="auto">
          <a:xfrm>
            <a:off x="2992438" y="3130550"/>
            <a:ext cx="60642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Amino acids</a:t>
            </a:r>
            <a:endParaRPr lang="en-US" sz="800" b="1">
              <a:latin typeface="Arial" pitchFamily="34" charset="0"/>
            </a:endParaRPr>
          </a:p>
        </p:txBody>
      </p:sp>
      <p:sp>
        <p:nvSpPr>
          <p:cNvPr id="36872" name="Rectangle 219"/>
          <p:cNvSpPr>
            <a:spLocks noChangeArrowheads="1"/>
          </p:cNvSpPr>
          <p:nvPr/>
        </p:nvSpPr>
        <p:spPr bwMode="auto">
          <a:xfrm>
            <a:off x="3800475" y="50498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873" name="Rectangle 220"/>
          <p:cNvSpPr>
            <a:spLocks noChangeArrowheads="1"/>
          </p:cNvSpPr>
          <p:nvPr/>
        </p:nvSpPr>
        <p:spPr bwMode="auto">
          <a:xfrm>
            <a:off x="3881438" y="4845050"/>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874" name="Rectangle 221"/>
          <p:cNvSpPr>
            <a:spLocks noChangeArrowheads="1"/>
          </p:cNvSpPr>
          <p:nvPr/>
        </p:nvSpPr>
        <p:spPr bwMode="auto">
          <a:xfrm>
            <a:off x="3500438" y="509111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875" name="Rectangle 222"/>
          <p:cNvSpPr>
            <a:spLocks noChangeArrowheads="1"/>
          </p:cNvSpPr>
          <p:nvPr/>
        </p:nvSpPr>
        <p:spPr bwMode="auto">
          <a:xfrm>
            <a:off x="3862388" y="5407025"/>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876" name="Rectangle 223"/>
          <p:cNvSpPr>
            <a:spLocks noChangeArrowheads="1"/>
          </p:cNvSpPr>
          <p:nvPr/>
        </p:nvSpPr>
        <p:spPr bwMode="auto">
          <a:xfrm>
            <a:off x="3567113" y="5346700"/>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877" name="Rectangle 224"/>
          <p:cNvSpPr>
            <a:spLocks noChangeArrowheads="1"/>
          </p:cNvSpPr>
          <p:nvPr/>
        </p:nvSpPr>
        <p:spPr bwMode="auto">
          <a:xfrm>
            <a:off x="3724275" y="495141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878" name="Rectangle 225"/>
          <p:cNvSpPr>
            <a:spLocks noChangeArrowheads="1"/>
          </p:cNvSpPr>
          <p:nvPr/>
        </p:nvSpPr>
        <p:spPr bwMode="auto">
          <a:xfrm>
            <a:off x="3490913" y="4968875"/>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879" name="Rectangle 226"/>
          <p:cNvSpPr>
            <a:spLocks noChangeArrowheads="1"/>
          </p:cNvSpPr>
          <p:nvPr/>
        </p:nvSpPr>
        <p:spPr bwMode="auto">
          <a:xfrm>
            <a:off x="3600450" y="523081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880" name="Rectangle 227"/>
          <p:cNvSpPr>
            <a:spLocks noChangeArrowheads="1"/>
          </p:cNvSpPr>
          <p:nvPr/>
        </p:nvSpPr>
        <p:spPr bwMode="auto">
          <a:xfrm>
            <a:off x="3879850" y="52974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881" name="Rectangle 228"/>
          <p:cNvSpPr>
            <a:spLocks noChangeArrowheads="1"/>
          </p:cNvSpPr>
          <p:nvPr/>
        </p:nvSpPr>
        <p:spPr bwMode="auto">
          <a:xfrm>
            <a:off x="3608388" y="582771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882" name="Rectangle 229"/>
          <p:cNvSpPr>
            <a:spLocks noChangeArrowheads="1"/>
          </p:cNvSpPr>
          <p:nvPr/>
        </p:nvSpPr>
        <p:spPr bwMode="auto">
          <a:xfrm>
            <a:off x="3951288" y="4916488"/>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83" name="Rectangle 230"/>
          <p:cNvSpPr>
            <a:spLocks noChangeArrowheads="1"/>
          </p:cNvSpPr>
          <p:nvPr/>
        </p:nvSpPr>
        <p:spPr bwMode="auto">
          <a:xfrm>
            <a:off x="3784600" y="482282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84" name="Rectangle 231"/>
          <p:cNvSpPr>
            <a:spLocks noChangeArrowheads="1"/>
          </p:cNvSpPr>
          <p:nvPr/>
        </p:nvSpPr>
        <p:spPr bwMode="auto">
          <a:xfrm>
            <a:off x="3694113" y="4789488"/>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85" name="Rectangle 232"/>
          <p:cNvSpPr>
            <a:spLocks noChangeArrowheads="1"/>
          </p:cNvSpPr>
          <p:nvPr/>
        </p:nvSpPr>
        <p:spPr bwMode="auto">
          <a:xfrm>
            <a:off x="3902075" y="50307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86" name="Rectangle 233"/>
          <p:cNvSpPr>
            <a:spLocks noChangeArrowheads="1"/>
          </p:cNvSpPr>
          <p:nvPr/>
        </p:nvSpPr>
        <p:spPr bwMode="auto">
          <a:xfrm>
            <a:off x="3895725" y="5146675"/>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887" name="Rectangle 234"/>
          <p:cNvSpPr>
            <a:spLocks noChangeArrowheads="1"/>
          </p:cNvSpPr>
          <p:nvPr/>
        </p:nvSpPr>
        <p:spPr bwMode="auto">
          <a:xfrm>
            <a:off x="3457575" y="5435600"/>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888" name="Rectangle 235"/>
          <p:cNvSpPr>
            <a:spLocks noChangeArrowheads="1"/>
          </p:cNvSpPr>
          <p:nvPr/>
        </p:nvSpPr>
        <p:spPr bwMode="auto">
          <a:xfrm>
            <a:off x="3757613" y="5521325"/>
            <a:ext cx="3968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889" name="Rectangle 236"/>
          <p:cNvSpPr>
            <a:spLocks noChangeArrowheads="1"/>
          </p:cNvSpPr>
          <p:nvPr/>
        </p:nvSpPr>
        <p:spPr bwMode="auto">
          <a:xfrm>
            <a:off x="3713163" y="509111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90" name="Rectangle 237"/>
          <p:cNvSpPr>
            <a:spLocks noChangeArrowheads="1"/>
          </p:cNvSpPr>
          <p:nvPr/>
        </p:nvSpPr>
        <p:spPr bwMode="auto">
          <a:xfrm>
            <a:off x="3617913" y="5113338"/>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91" name="Rectangle 238"/>
          <p:cNvSpPr>
            <a:spLocks noChangeArrowheads="1"/>
          </p:cNvSpPr>
          <p:nvPr/>
        </p:nvSpPr>
        <p:spPr bwMode="auto">
          <a:xfrm>
            <a:off x="3762375" y="54006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92" name="Rectangle 239"/>
          <p:cNvSpPr>
            <a:spLocks noChangeArrowheads="1"/>
          </p:cNvSpPr>
          <p:nvPr/>
        </p:nvSpPr>
        <p:spPr bwMode="auto">
          <a:xfrm>
            <a:off x="3951288" y="5507038"/>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93" name="Rectangle 240"/>
          <p:cNvSpPr>
            <a:spLocks noChangeArrowheads="1"/>
          </p:cNvSpPr>
          <p:nvPr/>
        </p:nvSpPr>
        <p:spPr bwMode="auto">
          <a:xfrm>
            <a:off x="3468688" y="531971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94" name="Rectangle 241"/>
          <p:cNvSpPr>
            <a:spLocks noChangeArrowheads="1"/>
          </p:cNvSpPr>
          <p:nvPr/>
        </p:nvSpPr>
        <p:spPr bwMode="auto">
          <a:xfrm>
            <a:off x="3657600" y="53625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95" name="Rectangle 242"/>
          <p:cNvSpPr>
            <a:spLocks noChangeArrowheads="1"/>
          </p:cNvSpPr>
          <p:nvPr/>
        </p:nvSpPr>
        <p:spPr bwMode="auto">
          <a:xfrm>
            <a:off x="3663950" y="5214938"/>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896" name="Rectangle 243"/>
          <p:cNvSpPr>
            <a:spLocks noChangeArrowheads="1"/>
          </p:cNvSpPr>
          <p:nvPr/>
        </p:nvSpPr>
        <p:spPr bwMode="auto">
          <a:xfrm>
            <a:off x="3433763" y="518001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897" name="Rectangle 244"/>
          <p:cNvSpPr>
            <a:spLocks noChangeArrowheads="1"/>
          </p:cNvSpPr>
          <p:nvPr/>
        </p:nvSpPr>
        <p:spPr bwMode="auto">
          <a:xfrm>
            <a:off x="3773488" y="4930775"/>
            <a:ext cx="3968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898" name="Rectangle 245"/>
          <p:cNvSpPr>
            <a:spLocks noChangeArrowheads="1"/>
          </p:cNvSpPr>
          <p:nvPr/>
        </p:nvSpPr>
        <p:spPr bwMode="auto">
          <a:xfrm>
            <a:off x="3814763" y="5640388"/>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899" name="Rectangle 246"/>
          <p:cNvSpPr>
            <a:spLocks noChangeArrowheads="1"/>
          </p:cNvSpPr>
          <p:nvPr/>
        </p:nvSpPr>
        <p:spPr bwMode="auto">
          <a:xfrm>
            <a:off x="3500438" y="5695950"/>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00" name="Rectangle 247"/>
          <p:cNvSpPr>
            <a:spLocks noChangeArrowheads="1"/>
          </p:cNvSpPr>
          <p:nvPr/>
        </p:nvSpPr>
        <p:spPr bwMode="auto">
          <a:xfrm>
            <a:off x="3490913" y="5570538"/>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01" name="Rectangle 248"/>
          <p:cNvSpPr>
            <a:spLocks noChangeArrowheads="1"/>
          </p:cNvSpPr>
          <p:nvPr/>
        </p:nvSpPr>
        <p:spPr bwMode="auto">
          <a:xfrm>
            <a:off x="3711575" y="554831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02" name="Rectangle 249"/>
          <p:cNvSpPr>
            <a:spLocks noChangeArrowheads="1"/>
          </p:cNvSpPr>
          <p:nvPr/>
        </p:nvSpPr>
        <p:spPr bwMode="auto">
          <a:xfrm>
            <a:off x="3906838" y="562451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03" name="Rectangle 250"/>
          <p:cNvSpPr>
            <a:spLocks noChangeArrowheads="1"/>
          </p:cNvSpPr>
          <p:nvPr/>
        </p:nvSpPr>
        <p:spPr bwMode="auto">
          <a:xfrm>
            <a:off x="3900488" y="5738813"/>
            <a:ext cx="3968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04" name="Rectangle 251"/>
          <p:cNvSpPr>
            <a:spLocks noChangeArrowheads="1"/>
          </p:cNvSpPr>
          <p:nvPr/>
        </p:nvSpPr>
        <p:spPr bwMode="auto">
          <a:xfrm>
            <a:off x="3733800" y="568166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05" name="Rectangle 252"/>
          <p:cNvSpPr>
            <a:spLocks noChangeArrowheads="1"/>
          </p:cNvSpPr>
          <p:nvPr/>
        </p:nvSpPr>
        <p:spPr bwMode="auto">
          <a:xfrm>
            <a:off x="3617913" y="5718175"/>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06" name="Rectangle 253"/>
          <p:cNvSpPr>
            <a:spLocks noChangeArrowheads="1"/>
          </p:cNvSpPr>
          <p:nvPr/>
        </p:nvSpPr>
        <p:spPr bwMode="auto">
          <a:xfrm>
            <a:off x="3663950" y="5819775"/>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07" name="Rectangle 254"/>
          <p:cNvSpPr>
            <a:spLocks noChangeArrowheads="1"/>
          </p:cNvSpPr>
          <p:nvPr/>
        </p:nvSpPr>
        <p:spPr bwMode="auto">
          <a:xfrm>
            <a:off x="3433763" y="578326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08" name="Rectangle 255"/>
          <p:cNvSpPr>
            <a:spLocks noChangeArrowheads="1"/>
          </p:cNvSpPr>
          <p:nvPr/>
        </p:nvSpPr>
        <p:spPr bwMode="auto">
          <a:xfrm>
            <a:off x="3900488" y="473551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09" name="Rectangle 256"/>
          <p:cNvSpPr>
            <a:spLocks noChangeArrowheads="1"/>
          </p:cNvSpPr>
          <p:nvPr/>
        </p:nvSpPr>
        <p:spPr bwMode="auto">
          <a:xfrm>
            <a:off x="3862388" y="5997575"/>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10" name="Rectangle 257"/>
          <p:cNvSpPr>
            <a:spLocks noChangeArrowheads="1"/>
          </p:cNvSpPr>
          <p:nvPr/>
        </p:nvSpPr>
        <p:spPr bwMode="auto">
          <a:xfrm>
            <a:off x="3567113" y="5937250"/>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11" name="Rectangle 258"/>
          <p:cNvSpPr>
            <a:spLocks noChangeArrowheads="1"/>
          </p:cNvSpPr>
          <p:nvPr/>
        </p:nvSpPr>
        <p:spPr bwMode="auto">
          <a:xfrm>
            <a:off x="3879850" y="58880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12" name="Rectangle 259"/>
          <p:cNvSpPr>
            <a:spLocks noChangeArrowheads="1"/>
          </p:cNvSpPr>
          <p:nvPr/>
        </p:nvSpPr>
        <p:spPr bwMode="auto">
          <a:xfrm>
            <a:off x="3457575" y="6027738"/>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13" name="Rectangle 260"/>
          <p:cNvSpPr>
            <a:spLocks noChangeArrowheads="1"/>
          </p:cNvSpPr>
          <p:nvPr/>
        </p:nvSpPr>
        <p:spPr bwMode="auto">
          <a:xfrm>
            <a:off x="3757613" y="6115050"/>
            <a:ext cx="3968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14" name="Rectangle 261"/>
          <p:cNvSpPr>
            <a:spLocks noChangeArrowheads="1"/>
          </p:cNvSpPr>
          <p:nvPr/>
        </p:nvSpPr>
        <p:spPr bwMode="auto">
          <a:xfrm>
            <a:off x="3762375" y="599281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15" name="Rectangle 262"/>
          <p:cNvSpPr>
            <a:spLocks noChangeArrowheads="1"/>
          </p:cNvSpPr>
          <p:nvPr/>
        </p:nvSpPr>
        <p:spPr bwMode="auto">
          <a:xfrm>
            <a:off x="3468688" y="591026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16" name="Rectangle 263"/>
          <p:cNvSpPr>
            <a:spLocks noChangeArrowheads="1"/>
          </p:cNvSpPr>
          <p:nvPr/>
        </p:nvSpPr>
        <p:spPr bwMode="auto">
          <a:xfrm>
            <a:off x="3657600" y="595312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17" name="Rectangle 264"/>
          <p:cNvSpPr>
            <a:spLocks noChangeArrowheads="1"/>
          </p:cNvSpPr>
          <p:nvPr/>
        </p:nvSpPr>
        <p:spPr bwMode="auto">
          <a:xfrm>
            <a:off x="2266950" y="61293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18" name="Rectangle 265"/>
          <p:cNvSpPr>
            <a:spLocks noChangeArrowheads="1"/>
          </p:cNvSpPr>
          <p:nvPr/>
        </p:nvSpPr>
        <p:spPr bwMode="auto">
          <a:xfrm>
            <a:off x="2197100" y="60229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19" name="Rectangle 266"/>
          <p:cNvSpPr>
            <a:spLocks noChangeArrowheads="1"/>
          </p:cNvSpPr>
          <p:nvPr/>
        </p:nvSpPr>
        <p:spPr bwMode="auto">
          <a:xfrm>
            <a:off x="2266950" y="57165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20" name="Rectangle 267"/>
          <p:cNvSpPr>
            <a:spLocks noChangeArrowheads="1"/>
          </p:cNvSpPr>
          <p:nvPr/>
        </p:nvSpPr>
        <p:spPr bwMode="auto">
          <a:xfrm>
            <a:off x="2625725" y="61293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21" name="Rectangle 268"/>
          <p:cNvSpPr>
            <a:spLocks noChangeArrowheads="1"/>
          </p:cNvSpPr>
          <p:nvPr/>
        </p:nvSpPr>
        <p:spPr bwMode="auto">
          <a:xfrm>
            <a:off x="2654300" y="58229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22" name="Rectangle 269"/>
          <p:cNvSpPr>
            <a:spLocks noChangeArrowheads="1"/>
          </p:cNvSpPr>
          <p:nvPr/>
        </p:nvSpPr>
        <p:spPr bwMode="auto">
          <a:xfrm>
            <a:off x="2765425" y="58229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23" name="Rectangle 270"/>
          <p:cNvSpPr>
            <a:spLocks noChangeArrowheads="1"/>
          </p:cNvSpPr>
          <p:nvPr/>
        </p:nvSpPr>
        <p:spPr bwMode="auto">
          <a:xfrm>
            <a:off x="2517775" y="61293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24" name="Rectangle 271"/>
          <p:cNvSpPr>
            <a:spLocks noChangeArrowheads="1"/>
          </p:cNvSpPr>
          <p:nvPr/>
        </p:nvSpPr>
        <p:spPr bwMode="auto">
          <a:xfrm>
            <a:off x="2374900" y="57165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25" name="Rectangle 272"/>
          <p:cNvSpPr>
            <a:spLocks noChangeArrowheads="1"/>
          </p:cNvSpPr>
          <p:nvPr/>
        </p:nvSpPr>
        <p:spPr bwMode="auto">
          <a:xfrm>
            <a:off x="2517775" y="5716588"/>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26" name="Rectangle 273"/>
          <p:cNvSpPr>
            <a:spLocks noChangeArrowheads="1"/>
          </p:cNvSpPr>
          <p:nvPr/>
        </p:nvSpPr>
        <p:spPr bwMode="auto">
          <a:xfrm>
            <a:off x="2625725" y="57165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27" name="Rectangle 274"/>
          <p:cNvSpPr>
            <a:spLocks noChangeArrowheads="1"/>
          </p:cNvSpPr>
          <p:nvPr/>
        </p:nvSpPr>
        <p:spPr bwMode="auto">
          <a:xfrm>
            <a:off x="2582863" y="5616575"/>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28" name="Rectangle 275"/>
          <p:cNvSpPr>
            <a:spLocks noChangeArrowheads="1"/>
          </p:cNvSpPr>
          <p:nvPr/>
        </p:nvSpPr>
        <p:spPr bwMode="auto">
          <a:xfrm>
            <a:off x="2308225" y="56165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29" name="Rectangle 276"/>
          <p:cNvSpPr>
            <a:spLocks noChangeArrowheads="1"/>
          </p:cNvSpPr>
          <p:nvPr/>
        </p:nvSpPr>
        <p:spPr bwMode="auto">
          <a:xfrm>
            <a:off x="2374900" y="6129338"/>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30" name="Rectangle 277"/>
          <p:cNvSpPr>
            <a:spLocks noChangeArrowheads="1"/>
          </p:cNvSpPr>
          <p:nvPr/>
        </p:nvSpPr>
        <p:spPr bwMode="auto">
          <a:xfrm>
            <a:off x="2085975" y="5822950"/>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31" name="Rectangle 278"/>
          <p:cNvSpPr>
            <a:spLocks noChangeArrowheads="1"/>
          </p:cNvSpPr>
          <p:nvPr/>
        </p:nvSpPr>
        <p:spPr bwMode="auto">
          <a:xfrm>
            <a:off x="2590800" y="592772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32" name="Rectangle 279"/>
          <p:cNvSpPr>
            <a:spLocks noChangeArrowheads="1"/>
          </p:cNvSpPr>
          <p:nvPr/>
        </p:nvSpPr>
        <p:spPr bwMode="auto">
          <a:xfrm>
            <a:off x="2225675" y="592772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33" name="Rectangle 280"/>
          <p:cNvSpPr>
            <a:spLocks noChangeArrowheads="1"/>
          </p:cNvSpPr>
          <p:nvPr/>
        </p:nvSpPr>
        <p:spPr bwMode="auto">
          <a:xfrm>
            <a:off x="2197100" y="58229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34" name="Rectangle 281"/>
          <p:cNvSpPr>
            <a:spLocks noChangeArrowheads="1"/>
          </p:cNvSpPr>
          <p:nvPr/>
        </p:nvSpPr>
        <p:spPr bwMode="auto">
          <a:xfrm>
            <a:off x="2085975" y="60229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35" name="Rectangle 282"/>
          <p:cNvSpPr>
            <a:spLocks noChangeArrowheads="1"/>
          </p:cNvSpPr>
          <p:nvPr/>
        </p:nvSpPr>
        <p:spPr bwMode="auto">
          <a:xfrm>
            <a:off x="2763838" y="6022975"/>
            <a:ext cx="3968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36" name="Rectangle 283"/>
          <p:cNvSpPr>
            <a:spLocks noChangeArrowheads="1"/>
          </p:cNvSpPr>
          <p:nvPr/>
        </p:nvSpPr>
        <p:spPr bwMode="auto">
          <a:xfrm>
            <a:off x="2654300" y="60229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37" name="Rectangle 284"/>
          <p:cNvSpPr>
            <a:spLocks noChangeArrowheads="1"/>
          </p:cNvSpPr>
          <p:nvPr/>
        </p:nvSpPr>
        <p:spPr bwMode="auto">
          <a:xfrm>
            <a:off x="2306638" y="4991100"/>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38" name="Rectangle 285"/>
          <p:cNvSpPr>
            <a:spLocks noChangeArrowheads="1"/>
          </p:cNvSpPr>
          <p:nvPr/>
        </p:nvSpPr>
        <p:spPr bwMode="auto">
          <a:xfrm>
            <a:off x="2266950" y="488632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39" name="Rectangle 286"/>
          <p:cNvSpPr>
            <a:spLocks noChangeArrowheads="1"/>
          </p:cNvSpPr>
          <p:nvPr/>
        </p:nvSpPr>
        <p:spPr bwMode="auto">
          <a:xfrm>
            <a:off x="2197100" y="477996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40" name="Rectangle 287"/>
          <p:cNvSpPr>
            <a:spLocks noChangeArrowheads="1"/>
          </p:cNvSpPr>
          <p:nvPr/>
        </p:nvSpPr>
        <p:spPr bwMode="auto">
          <a:xfrm>
            <a:off x="2597150" y="49942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41" name="Rectangle 288"/>
          <p:cNvSpPr>
            <a:spLocks noChangeArrowheads="1"/>
          </p:cNvSpPr>
          <p:nvPr/>
        </p:nvSpPr>
        <p:spPr bwMode="auto">
          <a:xfrm>
            <a:off x="2625725" y="488632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42" name="Rectangle 289"/>
          <p:cNvSpPr>
            <a:spLocks noChangeArrowheads="1"/>
          </p:cNvSpPr>
          <p:nvPr/>
        </p:nvSpPr>
        <p:spPr bwMode="auto">
          <a:xfrm>
            <a:off x="2517775" y="488632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43" name="Rectangle 290"/>
          <p:cNvSpPr>
            <a:spLocks noChangeArrowheads="1"/>
          </p:cNvSpPr>
          <p:nvPr/>
        </p:nvSpPr>
        <p:spPr bwMode="auto">
          <a:xfrm>
            <a:off x="2374900" y="4886325"/>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44" name="Rectangle 291"/>
          <p:cNvSpPr>
            <a:spLocks noChangeArrowheads="1"/>
          </p:cNvSpPr>
          <p:nvPr/>
        </p:nvSpPr>
        <p:spPr bwMode="auto">
          <a:xfrm>
            <a:off x="2590800" y="468471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45" name="Rectangle 292"/>
          <p:cNvSpPr>
            <a:spLocks noChangeArrowheads="1"/>
          </p:cNvSpPr>
          <p:nvPr/>
        </p:nvSpPr>
        <p:spPr bwMode="auto">
          <a:xfrm>
            <a:off x="2225675" y="468471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46" name="Rectangle 293"/>
          <p:cNvSpPr>
            <a:spLocks noChangeArrowheads="1"/>
          </p:cNvSpPr>
          <p:nvPr/>
        </p:nvSpPr>
        <p:spPr bwMode="auto">
          <a:xfrm>
            <a:off x="2085975" y="477996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47" name="Rectangle 294"/>
          <p:cNvSpPr>
            <a:spLocks noChangeArrowheads="1"/>
          </p:cNvSpPr>
          <p:nvPr/>
        </p:nvSpPr>
        <p:spPr bwMode="auto">
          <a:xfrm>
            <a:off x="2763838" y="4779963"/>
            <a:ext cx="3968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48" name="Rectangle 295"/>
          <p:cNvSpPr>
            <a:spLocks noChangeArrowheads="1"/>
          </p:cNvSpPr>
          <p:nvPr/>
        </p:nvSpPr>
        <p:spPr bwMode="auto">
          <a:xfrm>
            <a:off x="2654300" y="477996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49" name="Rectangle 296"/>
          <p:cNvSpPr>
            <a:spLocks noChangeArrowheads="1"/>
          </p:cNvSpPr>
          <p:nvPr/>
        </p:nvSpPr>
        <p:spPr bwMode="auto">
          <a:xfrm>
            <a:off x="2266950" y="55054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50" name="Rectangle 297"/>
          <p:cNvSpPr>
            <a:spLocks noChangeArrowheads="1"/>
          </p:cNvSpPr>
          <p:nvPr/>
        </p:nvSpPr>
        <p:spPr bwMode="auto">
          <a:xfrm>
            <a:off x="2197100" y="54006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51" name="Rectangle 298"/>
          <p:cNvSpPr>
            <a:spLocks noChangeArrowheads="1"/>
          </p:cNvSpPr>
          <p:nvPr/>
        </p:nvSpPr>
        <p:spPr bwMode="auto">
          <a:xfrm>
            <a:off x="2266950" y="509746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52" name="Rectangle 299"/>
          <p:cNvSpPr>
            <a:spLocks noChangeArrowheads="1"/>
          </p:cNvSpPr>
          <p:nvPr/>
        </p:nvSpPr>
        <p:spPr bwMode="auto">
          <a:xfrm>
            <a:off x="2625725" y="55054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53" name="Rectangle 300"/>
          <p:cNvSpPr>
            <a:spLocks noChangeArrowheads="1"/>
          </p:cNvSpPr>
          <p:nvPr/>
        </p:nvSpPr>
        <p:spPr bwMode="auto">
          <a:xfrm>
            <a:off x="2654300" y="52006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N</a:t>
            </a:r>
            <a:endParaRPr lang="en-US" b="1">
              <a:latin typeface="Arial" pitchFamily="34" charset="0"/>
            </a:endParaRPr>
          </a:p>
        </p:txBody>
      </p:sp>
      <p:sp>
        <p:nvSpPr>
          <p:cNvPr id="36954" name="Rectangle 301"/>
          <p:cNvSpPr>
            <a:spLocks noChangeArrowheads="1"/>
          </p:cNvSpPr>
          <p:nvPr/>
        </p:nvSpPr>
        <p:spPr bwMode="auto">
          <a:xfrm>
            <a:off x="2765425" y="52006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55" name="Rectangle 302"/>
          <p:cNvSpPr>
            <a:spLocks noChangeArrowheads="1"/>
          </p:cNvSpPr>
          <p:nvPr/>
        </p:nvSpPr>
        <p:spPr bwMode="auto">
          <a:xfrm>
            <a:off x="2517775" y="55054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56" name="Rectangle 303"/>
          <p:cNvSpPr>
            <a:spLocks noChangeArrowheads="1"/>
          </p:cNvSpPr>
          <p:nvPr/>
        </p:nvSpPr>
        <p:spPr bwMode="auto">
          <a:xfrm>
            <a:off x="2374900" y="509746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57" name="Rectangle 304"/>
          <p:cNvSpPr>
            <a:spLocks noChangeArrowheads="1"/>
          </p:cNvSpPr>
          <p:nvPr/>
        </p:nvSpPr>
        <p:spPr bwMode="auto">
          <a:xfrm>
            <a:off x="2517775" y="5097463"/>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58" name="Rectangle 305"/>
          <p:cNvSpPr>
            <a:spLocks noChangeArrowheads="1"/>
          </p:cNvSpPr>
          <p:nvPr/>
        </p:nvSpPr>
        <p:spPr bwMode="auto">
          <a:xfrm>
            <a:off x="2625725" y="509746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59" name="Rectangle 306"/>
          <p:cNvSpPr>
            <a:spLocks noChangeArrowheads="1"/>
          </p:cNvSpPr>
          <p:nvPr/>
        </p:nvSpPr>
        <p:spPr bwMode="auto">
          <a:xfrm>
            <a:off x="2374900" y="5505450"/>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60" name="Rectangle 307"/>
          <p:cNvSpPr>
            <a:spLocks noChangeArrowheads="1"/>
          </p:cNvSpPr>
          <p:nvPr/>
        </p:nvSpPr>
        <p:spPr bwMode="auto">
          <a:xfrm>
            <a:off x="2085975" y="5200650"/>
            <a:ext cx="39688"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61" name="Rectangle 308"/>
          <p:cNvSpPr>
            <a:spLocks noChangeArrowheads="1"/>
          </p:cNvSpPr>
          <p:nvPr/>
        </p:nvSpPr>
        <p:spPr bwMode="auto">
          <a:xfrm>
            <a:off x="2590800" y="53038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62" name="Rectangle 309"/>
          <p:cNvSpPr>
            <a:spLocks noChangeArrowheads="1"/>
          </p:cNvSpPr>
          <p:nvPr/>
        </p:nvSpPr>
        <p:spPr bwMode="auto">
          <a:xfrm>
            <a:off x="2225675" y="53038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63" name="Rectangle 310"/>
          <p:cNvSpPr>
            <a:spLocks noChangeArrowheads="1"/>
          </p:cNvSpPr>
          <p:nvPr/>
        </p:nvSpPr>
        <p:spPr bwMode="auto">
          <a:xfrm>
            <a:off x="2197100" y="52006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64" name="Rectangle 311"/>
          <p:cNvSpPr>
            <a:spLocks noChangeArrowheads="1"/>
          </p:cNvSpPr>
          <p:nvPr/>
        </p:nvSpPr>
        <p:spPr bwMode="auto">
          <a:xfrm>
            <a:off x="2085975" y="54006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65" name="Rectangle 312"/>
          <p:cNvSpPr>
            <a:spLocks noChangeArrowheads="1"/>
          </p:cNvSpPr>
          <p:nvPr/>
        </p:nvSpPr>
        <p:spPr bwMode="auto">
          <a:xfrm>
            <a:off x="2763838" y="5400675"/>
            <a:ext cx="3968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O</a:t>
            </a:r>
            <a:endParaRPr lang="en-US" b="1">
              <a:latin typeface="Arial" pitchFamily="34" charset="0"/>
            </a:endParaRPr>
          </a:p>
        </p:txBody>
      </p:sp>
      <p:sp>
        <p:nvSpPr>
          <p:cNvPr id="36966" name="Rectangle 313"/>
          <p:cNvSpPr>
            <a:spLocks noChangeArrowheads="1"/>
          </p:cNvSpPr>
          <p:nvPr/>
        </p:nvSpPr>
        <p:spPr bwMode="auto">
          <a:xfrm>
            <a:off x="2654300" y="54006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6967" name="Rectangle 314"/>
          <p:cNvSpPr>
            <a:spLocks noChangeArrowheads="1"/>
          </p:cNvSpPr>
          <p:nvPr/>
        </p:nvSpPr>
        <p:spPr bwMode="auto">
          <a:xfrm>
            <a:off x="3768725" y="519430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68" name="Rectangle 315"/>
          <p:cNvSpPr>
            <a:spLocks noChangeArrowheads="1"/>
          </p:cNvSpPr>
          <p:nvPr/>
        </p:nvSpPr>
        <p:spPr bwMode="auto">
          <a:xfrm>
            <a:off x="3646488" y="5003800"/>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69" name="Rectangle 316"/>
          <p:cNvSpPr>
            <a:spLocks noChangeArrowheads="1"/>
          </p:cNvSpPr>
          <p:nvPr/>
        </p:nvSpPr>
        <p:spPr bwMode="auto">
          <a:xfrm>
            <a:off x="3684588" y="4897438"/>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70" name="Rectangle 317"/>
          <p:cNvSpPr>
            <a:spLocks noChangeArrowheads="1"/>
          </p:cNvSpPr>
          <p:nvPr/>
        </p:nvSpPr>
        <p:spPr bwMode="auto">
          <a:xfrm>
            <a:off x="3713163" y="4692650"/>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71" name="Rectangle 318"/>
          <p:cNvSpPr>
            <a:spLocks noChangeArrowheads="1"/>
          </p:cNvSpPr>
          <p:nvPr/>
        </p:nvSpPr>
        <p:spPr bwMode="auto">
          <a:xfrm>
            <a:off x="3629025" y="547052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72" name="Rectangle 319"/>
          <p:cNvSpPr>
            <a:spLocks noChangeArrowheads="1"/>
          </p:cNvSpPr>
          <p:nvPr/>
        </p:nvSpPr>
        <p:spPr bwMode="auto">
          <a:xfrm>
            <a:off x="3713163" y="5270500"/>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73" name="Rectangle 320"/>
          <p:cNvSpPr>
            <a:spLocks noChangeArrowheads="1"/>
          </p:cNvSpPr>
          <p:nvPr/>
        </p:nvSpPr>
        <p:spPr bwMode="auto">
          <a:xfrm>
            <a:off x="3627438" y="606266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74" name="Rectangle 321"/>
          <p:cNvSpPr>
            <a:spLocks noChangeArrowheads="1"/>
          </p:cNvSpPr>
          <p:nvPr/>
        </p:nvSpPr>
        <p:spPr bwMode="auto">
          <a:xfrm>
            <a:off x="3711575" y="58610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75" name="Rectangle 322"/>
          <p:cNvSpPr>
            <a:spLocks noChangeArrowheads="1"/>
          </p:cNvSpPr>
          <p:nvPr/>
        </p:nvSpPr>
        <p:spPr bwMode="auto">
          <a:xfrm>
            <a:off x="3789363" y="578961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76" name="Rectangle 323"/>
          <p:cNvSpPr>
            <a:spLocks noChangeArrowheads="1"/>
          </p:cNvSpPr>
          <p:nvPr/>
        </p:nvSpPr>
        <p:spPr bwMode="auto">
          <a:xfrm>
            <a:off x="3657600" y="560070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77" name="Rectangle 324"/>
          <p:cNvSpPr>
            <a:spLocks noChangeArrowheads="1"/>
          </p:cNvSpPr>
          <p:nvPr/>
        </p:nvSpPr>
        <p:spPr bwMode="auto">
          <a:xfrm>
            <a:off x="4029075" y="49799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78" name="Rectangle 325"/>
          <p:cNvSpPr>
            <a:spLocks noChangeArrowheads="1"/>
          </p:cNvSpPr>
          <p:nvPr/>
        </p:nvSpPr>
        <p:spPr bwMode="auto">
          <a:xfrm>
            <a:off x="4029075" y="485775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79" name="Rectangle 326"/>
          <p:cNvSpPr>
            <a:spLocks noChangeArrowheads="1"/>
          </p:cNvSpPr>
          <p:nvPr/>
        </p:nvSpPr>
        <p:spPr bwMode="auto">
          <a:xfrm>
            <a:off x="2301875" y="535940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80" name="Rectangle 327"/>
          <p:cNvSpPr>
            <a:spLocks noChangeArrowheads="1"/>
          </p:cNvSpPr>
          <p:nvPr/>
        </p:nvSpPr>
        <p:spPr bwMode="auto">
          <a:xfrm>
            <a:off x="2301875" y="524510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81" name="Rectangle 328"/>
          <p:cNvSpPr>
            <a:spLocks noChangeArrowheads="1"/>
          </p:cNvSpPr>
          <p:nvPr/>
        </p:nvSpPr>
        <p:spPr bwMode="auto">
          <a:xfrm>
            <a:off x="2517775" y="535940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82" name="Rectangle 329"/>
          <p:cNvSpPr>
            <a:spLocks noChangeArrowheads="1"/>
          </p:cNvSpPr>
          <p:nvPr/>
        </p:nvSpPr>
        <p:spPr bwMode="auto">
          <a:xfrm>
            <a:off x="2517775" y="524510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83" name="Rectangle 330"/>
          <p:cNvSpPr>
            <a:spLocks noChangeArrowheads="1"/>
          </p:cNvSpPr>
          <p:nvPr/>
        </p:nvSpPr>
        <p:spPr bwMode="auto">
          <a:xfrm>
            <a:off x="2517775" y="59832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84" name="Rectangle 331"/>
          <p:cNvSpPr>
            <a:spLocks noChangeArrowheads="1"/>
          </p:cNvSpPr>
          <p:nvPr/>
        </p:nvSpPr>
        <p:spPr bwMode="auto">
          <a:xfrm>
            <a:off x="2517775" y="58689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85" name="Rectangle 332"/>
          <p:cNvSpPr>
            <a:spLocks noChangeArrowheads="1"/>
          </p:cNvSpPr>
          <p:nvPr/>
        </p:nvSpPr>
        <p:spPr bwMode="auto">
          <a:xfrm>
            <a:off x="2517775" y="473710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86" name="Rectangle 333"/>
          <p:cNvSpPr>
            <a:spLocks noChangeArrowheads="1"/>
          </p:cNvSpPr>
          <p:nvPr/>
        </p:nvSpPr>
        <p:spPr bwMode="auto">
          <a:xfrm>
            <a:off x="2301875" y="59832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87" name="Rectangle 334"/>
          <p:cNvSpPr>
            <a:spLocks noChangeArrowheads="1"/>
          </p:cNvSpPr>
          <p:nvPr/>
        </p:nvSpPr>
        <p:spPr bwMode="auto">
          <a:xfrm>
            <a:off x="2301875" y="58689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88" name="Rectangle 335"/>
          <p:cNvSpPr>
            <a:spLocks noChangeArrowheads="1"/>
          </p:cNvSpPr>
          <p:nvPr/>
        </p:nvSpPr>
        <p:spPr bwMode="auto">
          <a:xfrm>
            <a:off x="2303463" y="4737100"/>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89" name="Rectangle 336"/>
          <p:cNvSpPr>
            <a:spLocks noChangeArrowheads="1"/>
          </p:cNvSpPr>
          <p:nvPr/>
        </p:nvSpPr>
        <p:spPr bwMode="auto">
          <a:xfrm>
            <a:off x="3365500" y="52530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90" name="Rectangle 337"/>
          <p:cNvSpPr>
            <a:spLocks noChangeArrowheads="1"/>
          </p:cNvSpPr>
          <p:nvPr/>
        </p:nvSpPr>
        <p:spPr bwMode="auto">
          <a:xfrm>
            <a:off x="3365500" y="513080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91" name="Rectangle 338"/>
          <p:cNvSpPr>
            <a:spLocks noChangeArrowheads="1"/>
          </p:cNvSpPr>
          <p:nvPr/>
        </p:nvSpPr>
        <p:spPr bwMode="auto">
          <a:xfrm>
            <a:off x="3365500" y="58499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92" name="Rectangle 339"/>
          <p:cNvSpPr>
            <a:spLocks noChangeArrowheads="1"/>
          </p:cNvSpPr>
          <p:nvPr/>
        </p:nvSpPr>
        <p:spPr bwMode="auto">
          <a:xfrm>
            <a:off x="3365500" y="572770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93" name="Rectangle 340"/>
          <p:cNvSpPr>
            <a:spLocks noChangeArrowheads="1"/>
          </p:cNvSpPr>
          <p:nvPr/>
        </p:nvSpPr>
        <p:spPr bwMode="auto">
          <a:xfrm>
            <a:off x="4029075" y="557212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94" name="Rectangle 341"/>
          <p:cNvSpPr>
            <a:spLocks noChangeArrowheads="1"/>
          </p:cNvSpPr>
          <p:nvPr/>
        </p:nvSpPr>
        <p:spPr bwMode="auto">
          <a:xfrm>
            <a:off x="4029075" y="54498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95" name="Rectangle 342"/>
          <p:cNvSpPr>
            <a:spLocks noChangeArrowheads="1"/>
          </p:cNvSpPr>
          <p:nvPr/>
        </p:nvSpPr>
        <p:spPr bwMode="auto">
          <a:xfrm>
            <a:off x="2497138" y="4968875"/>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96" name="Rectangle 343"/>
          <p:cNvSpPr>
            <a:spLocks noChangeArrowheads="1"/>
          </p:cNvSpPr>
          <p:nvPr/>
        </p:nvSpPr>
        <p:spPr bwMode="auto">
          <a:xfrm>
            <a:off x="2403475" y="4968875"/>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6997" name="Rectangle 344"/>
          <p:cNvSpPr>
            <a:spLocks noChangeArrowheads="1"/>
          </p:cNvSpPr>
          <p:nvPr/>
        </p:nvSpPr>
        <p:spPr bwMode="auto">
          <a:xfrm>
            <a:off x="2697163" y="502126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98" name="Rectangle 345"/>
          <p:cNvSpPr>
            <a:spLocks noChangeArrowheads="1"/>
          </p:cNvSpPr>
          <p:nvPr/>
        </p:nvSpPr>
        <p:spPr bwMode="auto">
          <a:xfrm>
            <a:off x="2203450" y="502126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6999" name="Rectangle 346"/>
          <p:cNvSpPr>
            <a:spLocks noChangeArrowheads="1"/>
          </p:cNvSpPr>
          <p:nvPr/>
        </p:nvSpPr>
        <p:spPr bwMode="auto">
          <a:xfrm>
            <a:off x="2481263" y="5588000"/>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7000" name="Rectangle 347"/>
          <p:cNvSpPr>
            <a:spLocks noChangeArrowheads="1"/>
          </p:cNvSpPr>
          <p:nvPr/>
        </p:nvSpPr>
        <p:spPr bwMode="auto">
          <a:xfrm>
            <a:off x="2406650" y="5588000"/>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7001" name="Rectangle 348"/>
          <p:cNvSpPr>
            <a:spLocks noChangeArrowheads="1"/>
          </p:cNvSpPr>
          <p:nvPr/>
        </p:nvSpPr>
        <p:spPr bwMode="auto">
          <a:xfrm>
            <a:off x="2681288" y="5640388"/>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7002" name="Rectangle 349"/>
          <p:cNvSpPr>
            <a:spLocks noChangeArrowheads="1"/>
          </p:cNvSpPr>
          <p:nvPr/>
        </p:nvSpPr>
        <p:spPr bwMode="auto">
          <a:xfrm>
            <a:off x="2206625" y="56403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R</a:t>
            </a:r>
            <a:endParaRPr lang="en-US" b="1">
              <a:latin typeface="Arial" pitchFamily="34" charset="0"/>
            </a:endParaRPr>
          </a:p>
        </p:txBody>
      </p:sp>
      <p:sp>
        <p:nvSpPr>
          <p:cNvPr id="37003" name="Rectangle 350"/>
          <p:cNvSpPr>
            <a:spLocks noChangeArrowheads="1"/>
          </p:cNvSpPr>
          <p:nvPr/>
        </p:nvSpPr>
        <p:spPr bwMode="auto">
          <a:xfrm>
            <a:off x="2308225" y="6240463"/>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7004" name="Rectangle 351"/>
          <p:cNvSpPr>
            <a:spLocks noChangeArrowheads="1"/>
          </p:cNvSpPr>
          <p:nvPr/>
        </p:nvSpPr>
        <p:spPr bwMode="auto">
          <a:xfrm>
            <a:off x="2406650" y="62118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7005" name="Rectangle 352"/>
          <p:cNvSpPr>
            <a:spLocks noChangeArrowheads="1"/>
          </p:cNvSpPr>
          <p:nvPr/>
        </p:nvSpPr>
        <p:spPr bwMode="auto">
          <a:xfrm>
            <a:off x="2592388" y="6240463"/>
            <a:ext cx="36512"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C</a:t>
            </a:r>
            <a:endParaRPr lang="en-US" b="1">
              <a:latin typeface="Arial" pitchFamily="34" charset="0"/>
            </a:endParaRPr>
          </a:p>
        </p:txBody>
      </p:sp>
      <p:sp>
        <p:nvSpPr>
          <p:cNvPr id="37006" name="Rectangle 353"/>
          <p:cNvSpPr>
            <a:spLocks noChangeArrowheads="1"/>
          </p:cNvSpPr>
          <p:nvPr/>
        </p:nvSpPr>
        <p:spPr bwMode="auto">
          <a:xfrm>
            <a:off x="2501900" y="621188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7007" name="Line 354"/>
          <p:cNvSpPr>
            <a:spLocks noChangeShapeType="1"/>
          </p:cNvSpPr>
          <p:nvPr/>
        </p:nvSpPr>
        <p:spPr bwMode="auto">
          <a:xfrm flipV="1">
            <a:off x="2759075" y="3208338"/>
            <a:ext cx="152400" cy="61912"/>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008" name="Line 355"/>
          <p:cNvSpPr>
            <a:spLocks noChangeShapeType="1"/>
          </p:cNvSpPr>
          <p:nvPr/>
        </p:nvSpPr>
        <p:spPr bwMode="auto">
          <a:xfrm flipV="1">
            <a:off x="2817813" y="3211513"/>
            <a:ext cx="95250" cy="180975"/>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009" name="Line 356"/>
          <p:cNvSpPr>
            <a:spLocks noChangeShapeType="1"/>
          </p:cNvSpPr>
          <p:nvPr/>
        </p:nvSpPr>
        <p:spPr bwMode="auto">
          <a:xfrm>
            <a:off x="2913063" y="3208338"/>
            <a:ext cx="46037" cy="1587"/>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010" name="Rectangle 371"/>
          <p:cNvSpPr>
            <a:spLocks noChangeArrowheads="1"/>
          </p:cNvSpPr>
          <p:nvPr/>
        </p:nvSpPr>
        <p:spPr bwMode="auto">
          <a:xfrm>
            <a:off x="95250" y="4810125"/>
            <a:ext cx="169862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tabLst>
                <a:tab pos="114300" algn="l"/>
              </a:tabLst>
            </a:pPr>
            <a:r>
              <a:rPr lang="en-US" sz="1200" b="1">
                <a:solidFill>
                  <a:srgbClr val="000000"/>
                </a:solidFill>
                <a:latin typeface="Arial" pitchFamily="34" charset="0"/>
              </a:rPr>
              <a:t>Secondary structure</a:t>
            </a:r>
          </a:p>
        </p:txBody>
      </p:sp>
      <p:sp>
        <p:nvSpPr>
          <p:cNvPr id="37011" name="Text Box 386"/>
          <p:cNvSpPr txBox="1">
            <a:spLocks noChangeArrowheads="1"/>
          </p:cNvSpPr>
          <p:nvPr/>
        </p:nvSpPr>
        <p:spPr bwMode="auto">
          <a:xfrm>
            <a:off x="0" y="3482975"/>
            <a:ext cx="18176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14300" algn="l"/>
              </a:tabLst>
              <a:defRPr sz="2400">
                <a:solidFill>
                  <a:schemeClr val="tx1"/>
                </a:solidFill>
                <a:latin typeface="Times New Roman" pitchFamily="18" charset="0"/>
              </a:defRPr>
            </a:lvl1pPr>
            <a:lvl2pPr marL="742950" indent="-285750" eaLnBrk="0" hangingPunct="0">
              <a:tabLst>
                <a:tab pos="114300" algn="l"/>
              </a:tabLst>
              <a:defRPr sz="2400">
                <a:solidFill>
                  <a:schemeClr val="tx1"/>
                </a:solidFill>
                <a:latin typeface="Times New Roman" pitchFamily="18" charset="0"/>
              </a:defRPr>
            </a:lvl2pPr>
            <a:lvl3pPr marL="1143000" indent="-228600" eaLnBrk="0" hangingPunct="0">
              <a:tabLst>
                <a:tab pos="114300" algn="l"/>
              </a:tabLst>
              <a:defRPr sz="2400">
                <a:solidFill>
                  <a:schemeClr val="tx1"/>
                </a:solidFill>
                <a:latin typeface="Times New Roman" pitchFamily="18" charset="0"/>
              </a:defRPr>
            </a:lvl3pPr>
            <a:lvl4pPr marL="1600200" indent="-228600" eaLnBrk="0" hangingPunct="0">
              <a:tabLst>
                <a:tab pos="114300" algn="l"/>
              </a:tabLst>
              <a:defRPr sz="2400">
                <a:solidFill>
                  <a:schemeClr val="tx1"/>
                </a:solidFill>
                <a:latin typeface="Times New Roman" pitchFamily="18" charset="0"/>
              </a:defRPr>
            </a:lvl4pPr>
            <a:lvl5pPr marL="2057400" indent="-228600" eaLnBrk="0" hangingPunct="0">
              <a:tabLst>
                <a:tab pos="114300"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114300"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114300"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114300"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114300" algn="l"/>
              </a:tabLst>
              <a:defRPr sz="2400">
                <a:solidFill>
                  <a:schemeClr val="tx1"/>
                </a:solidFill>
                <a:latin typeface="Times New Roman" pitchFamily="18" charset="0"/>
              </a:defRPr>
            </a:lvl9pPr>
          </a:lstStyle>
          <a:p>
            <a:pPr eaLnBrk="1" hangingPunct="1"/>
            <a:r>
              <a:rPr lang="en-US" sz="1200" b="1">
                <a:latin typeface="Arial" pitchFamily="34" charset="0"/>
              </a:rPr>
              <a:t>Primary structure</a:t>
            </a:r>
          </a:p>
        </p:txBody>
      </p:sp>
      <p:sp>
        <p:nvSpPr>
          <p:cNvPr id="37012" name="Rectangle 162"/>
          <p:cNvSpPr>
            <a:spLocks noChangeArrowheads="1"/>
          </p:cNvSpPr>
          <p:nvPr/>
        </p:nvSpPr>
        <p:spPr bwMode="auto">
          <a:xfrm>
            <a:off x="3505200" y="6172200"/>
            <a:ext cx="76200" cy="152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37013" name="TextBox 35"/>
          <p:cNvSpPr txBox="1">
            <a:spLocks noChangeArrowheads="1"/>
          </p:cNvSpPr>
          <p:nvPr/>
        </p:nvSpPr>
        <p:spPr bwMode="auto">
          <a:xfrm>
            <a:off x="2112963" y="2743200"/>
            <a:ext cx="49196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600">
                <a:latin typeface="Arial" pitchFamily="34" charset="0"/>
                <a:cs typeface="Arial" pitchFamily="34" charset="0"/>
              </a:rPr>
              <a:t>Copyright © The McGraw-Hill Companies, Inc. Permission required for reproduction or display.</a:t>
            </a:r>
          </a:p>
        </p:txBody>
      </p:sp>
      <p:sp>
        <p:nvSpPr>
          <p:cNvPr id="152" name="Rectangle 2"/>
          <p:cNvSpPr>
            <a:spLocks noGrp="1" noChangeArrowheads="1"/>
          </p:cNvSpPr>
          <p:nvPr>
            <p:ph type="title" idx="4294967295"/>
          </p:nvPr>
        </p:nvSpPr>
        <p:spPr>
          <a:xfrm>
            <a:off x="685800" y="609600"/>
            <a:ext cx="7772400" cy="1295400"/>
          </a:xfrm>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a:defRPr/>
            </a:pPr>
            <a:r>
              <a:rPr lang="en-US" b="1" dirty="0"/>
              <a:t>Organic Substances</a:t>
            </a:r>
            <a:br>
              <a:rPr lang="en-US" b="1" dirty="0"/>
            </a:br>
            <a:r>
              <a:rPr lang="en-US" b="1" dirty="0" smtClean="0"/>
              <a:t>Proteins</a:t>
            </a:r>
            <a:endParaRPr lang="en-US" b="1" dirty="0"/>
          </a:p>
        </p:txBody>
      </p:sp>
      <p:pic>
        <p:nvPicPr>
          <p:cNvPr id="37015" name="Picture 178" descr="shi25707_0219"/>
          <p:cNvPicPr>
            <a:picLocks noChangeAspect="1" noChangeArrowheads="1"/>
          </p:cNvPicPr>
          <p:nvPr/>
        </p:nvPicPr>
        <p:blipFill>
          <a:blip r:embed="rId3">
            <a:extLst>
              <a:ext uri="{28A0092B-C50C-407E-A947-70E740481C1C}">
                <a14:useLocalDpi xmlns:a14="http://schemas.microsoft.com/office/drawing/2010/main" val="0"/>
              </a:ext>
            </a:extLst>
          </a:blip>
          <a:srcRect t="48273"/>
          <a:stretch>
            <a:fillRect/>
          </a:stretch>
        </p:blipFill>
        <p:spPr bwMode="auto">
          <a:xfrm>
            <a:off x="6248400" y="3132138"/>
            <a:ext cx="2614613"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016" name="Rectangle 187"/>
          <p:cNvSpPr>
            <a:spLocks noChangeArrowheads="1"/>
          </p:cNvSpPr>
          <p:nvPr/>
        </p:nvSpPr>
        <p:spPr bwMode="auto">
          <a:xfrm>
            <a:off x="6043613" y="4557713"/>
            <a:ext cx="9064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Three-dimensional</a:t>
            </a:r>
          </a:p>
          <a:p>
            <a:r>
              <a:rPr lang="en-US" sz="800" b="1">
                <a:solidFill>
                  <a:srgbClr val="000000"/>
                </a:solidFill>
                <a:latin typeface="Arial" pitchFamily="34" charset="0"/>
              </a:rPr>
              <a:t>folding</a:t>
            </a:r>
            <a:endParaRPr lang="en-US" sz="800" b="1">
              <a:latin typeface="Arial" pitchFamily="34" charset="0"/>
            </a:endParaRPr>
          </a:p>
        </p:txBody>
      </p:sp>
      <p:sp>
        <p:nvSpPr>
          <p:cNvPr id="37017" name="Rectangle 351"/>
          <p:cNvSpPr>
            <a:spLocks noChangeArrowheads="1"/>
          </p:cNvSpPr>
          <p:nvPr/>
        </p:nvSpPr>
        <p:spPr bwMode="auto">
          <a:xfrm>
            <a:off x="6880225" y="31448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7018" name="Rectangle 353"/>
          <p:cNvSpPr>
            <a:spLocks noChangeArrowheads="1"/>
          </p:cNvSpPr>
          <p:nvPr/>
        </p:nvSpPr>
        <p:spPr bwMode="auto">
          <a:xfrm>
            <a:off x="6975475" y="3144838"/>
            <a:ext cx="36513"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 b="1">
                <a:solidFill>
                  <a:srgbClr val="000000"/>
                </a:solidFill>
                <a:latin typeface="Arial" pitchFamily="34" charset="0"/>
              </a:rPr>
              <a:t>H</a:t>
            </a:r>
            <a:endParaRPr lang="en-US" b="1">
              <a:latin typeface="Arial" pitchFamily="34" charset="0"/>
            </a:endParaRPr>
          </a:p>
        </p:txBody>
      </p:sp>
      <p:sp>
        <p:nvSpPr>
          <p:cNvPr id="37019" name="Rectangle 390"/>
          <p:cNvSpPr>
            <a:spLocks noChangeArrowheads="1"/>
          </p:cNvSpPr>
          <p:nvPr/>
        </p:nvSpPr>
        <p:spPr bwMode="auto">
          <a:xfrm>
            <a:off x="4748213" y="3571875"/>
            <a:ext cx="148272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tabLst>
                <a:tab pos="114300" algn="l"/>
              </a:tabLst>
            </a:pPr>
            <a:r>
              <a:rPr lang="en-US" sz="1200" b="1">
                <a:solidFill>
                  <a:srgbClr val="000000"/>
                </a:solidFill>
                <a:latin typeface="Arial" pitchFamily="34" charset="0"/>
              </a:rPr>
              <a:t>Tertiary structure</a:t>
            </a:r>
          </a:p>
        </p:txBody>
      </p:sp>
      <p:sp>
        <p:nvSpPr>
          <p:cNvPr id="37020" name="Rectangle 391"/>
          <p:cNvSpPr>
            <a:spLocks noChangeArrowheads="1"/>
          </p:cNvSpPr>
          <p:nvPr/>
        </p:nvSpPr>
        <p:spPr bwMode="auto">
          <a:xfrm>
            <a:off x="4751388" y="5322888"/>
            <a:ext cx="19034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tabLst>
                <a:tab pos="174625" algn="l"/>
              </a:tabLst>
            </a:pPr>
            <a:r>
              <a:rPr lang="en-US" sz="1200" b="1">
                <a:solidFill>
                  <a:srgbClr val="000000"/>
                </a:solidFill>
                <a:latin typeface="Arial" pitchFamily="34" charset="0"/>
              </a:rPr>
              <a:t>Quaternary structure</a:t>
            </a:r>
          </a:p>
        </p:txBody>
      </p:sp>
      <p:sp>
        <p:nvSpPr>
          <p:cNvPr id="37021" name="Rectangle 156"/>
          <p:cNvSpPr>
            <a:spLocks noChangeArrowheads="1"/>
          </p:cNvSpPr>
          <p:nvPr/>
        </p:nvSpPr>
        <p:spPr bwMode="auto">
          <a:xfrm>
            <a:off x="6500813" y="3055938"/>
            <a:ext cx="914400" cy="152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extLst>
      <p:ext uri="{BB962C8B-B14F-4D97-AF65-F5344CB8AC3E}">
        <p14:creationId xmlns:p14="http://schemas.microsoft.com/office/powerpoint/2010/main" val="25362629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449540E-D41C-4004-B356-8F11DCB96896}" type="slidenum">
              <a:rPr lang="en-US" sz="1400" smtClean="0"/>
              <a:pPr eaLnBrk="1" hangingPunct="1"/>
              <a:t>19</a:t>
            </a:fld>
            <a:endParaRPr lang="en-US" sz="1400" smtClean="0"/>
          </a:p>
        </p:txBody>
      </p:sp>
      <p:sp>
        <p:nvSpPr>
          <p:cNvPr id="1028" name="Rectangle 4"/>
          <p:cNvSpPr>
            <a:spLocks noGrp="1" noChangeArrowheads="1"/>
          </p:cNvSpPr>
          <p:nvPr>
            <p:ph type="title"/>
          </p:nvPr>
        </p:nvSpPr>
        <p:spPr>
          <a:xfrm>
            <a:off x="685800" y="304800"/>
            <a:ext cx="7772400" cy="990600"/>
          </a:xfrm>
          <a:solidFill>
            <a:srgbClr val="996633"/>
          </a:solidFill>
        </p:spPr>
        <p:txBody>
          <a:bodyPr/>
          <a:lstStyle/>
          <a:p>
            <a:r>
              <a:rPr lang="en-US" sz="4000" b="1" smtClean="0">
                <a:solidFill>
                  <a:srgbClr val="FFFF99"/>
                </a:solidFill>
              </a:rPr>
              <a:t>Animation: Protein Denaturation</a:t>
            </a:r>
          </a:p>
        </p:txBody>
      </p:sp>
      <p:sp>
        <p:nvSpPr>
          <p:cNvPr id="1029" name="Text Box 6"/>
          <p:cNvSpPr txBox="1">
            <a:spLocks noChangeArrowheads="1"/>
          </p:cNvSpPr>
          <p:nvPr/>
        </p:nvSpPr>
        <p:spPr bwMode="auto">
          <a:xfrm>
            <a:off x="2819400" y="2971800"/>
            <a:ext cx="3581400"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400" b="1">
                <a:latin typeface="Arial" pitchFamily="34" charset="0"/>
              </a:rPr>
              <a:t>Please note that due to differing operating systems, some animations will not appear until the presentation is viewed in Presentation Mode (Slide Show view). You may see blank slides in the “Normal” or “Slide Sorter” views. All animations will appear after viewing in Presentation Mode and playing each animation. Most animations will require the latest version of the Flash Player, which is available at http://get.adobe.com/flashplayer.</a:t>
            </a:r>
          </a:p>
        </p:txBody>
      </p:sp>
    </p:spTree>
    <p:controls>
      <mc:AlternateContent xmlns:mc="http://schemas.openxmlformats.org/markup-compatibility/2006">
        <mc:Choice xmlns:v="urn:schemas-microsoft-com:vml" Requires="v">
          <p:control spid="1026" name="ShockwaveFlash1" r:id="rId2" imgW="4902168" imgH="4526204"/>
        </mc:Choice>
        <mc:Fallback>
          <p:control name="ShockwaveFlash1" r:id="rId2" imgW="4902168" imgH="4526204">
            <p:pic>
              <p:nvPicPr>
                <p:cNvPr id="0" name="ShockwaveFlash1"/>
                <p:cNvPicPr preferRelativeResize="0">
                  <a:picLocks noChangeAspect="1" noChangeArrowheads="1" noChangeShapeType="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905000" y="1485900"/>
                  <a:ext cx="5486400" cy="53721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28115980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1143000"/>
            <a:ext cx="6096000" cy="369332"/>
          </a:xfrm>
          <a:prstGeom prst="rect">
            <a:avLst/>
          </a:prstGeom>
          <a:noFill/>
        </p:spPr>
        <p:txBody>
          <a:bodyPr wrap="square" rtlCol="0">
            <a:spAutoFit/>
          </a:bodyPr>
          <a:lstStyle/>
          <a:p>
            <a:r>
              <a:rPr lang="en-US" smtClean="0"/>
              <a:t>Chapter 2 | Part 2</a:t>
            </a:r>
            <a:endParaRPr lang="en-US"/>
          </a:p>
        </p:txBody>
      </p:sp>
    </p:spTree>
    <p:extLst>
      <p:ext uri="{BB962C8B-B14F-4D97-AF65-F5344CB8AC3E}">
        <p14:creationId xmlns:p14="http://schemas.microsoft.com/office/powerpoint/2010/main" val="2918317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DA87C4C-FE32-401F-A5F9-9ACBE83047FD}" type="slidenum">
              <a:rPr lang="en-US" sz="1400" smtClean="0"/>
              <a:pPr eaLnBrk="1" hangingPunct="1"/>
              <a:t>20</a:t>
            </a:fld>
            <a:endParaRPr lang="en-US" sz="1400" smtClean="0"/>
          </a:p>
        </p:txBody>
      </p:sp>
      <p:sp>
        <p:nvSpPr>
          <p:cNvPr id="111618" name="Rectangle 2"/>
          <p:cNvSpPr>
            <a:spLocks noGrp="1" noChangeArrowheads="1"/>
          </p:cNvSpPr>
          <p:nvPr>
            <p:ph type="title"/>
          </p:nvPr>
        </p:nvSpPr>
        <p:spPr>
          <a:xfrm>
            <a:off x="685800" y="609600"/>
            <a:ext cx="7772400" cy="1371600"/>
          </a:xfrm>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Organic Substances</a:t>
            </a:r>
            <a:br>
              <a:rPr lang="en-US" b="1" smtClean="0"/>
            </a:br>
            <a:r>
              <a:rPr lang="en-US" b="1" smtClean="0"/>
              <a:t>Nucleic Acids</a:t>
            </a:r>
          </a:p>
        </p:txBody>
      </p:sp>
      <p:sp>
        <p:nvSpPr>
          <p:cNvPr id="37892" name="Text Box 3"/>
          <p:cNvSpPr txBox="1">
            <a:spLocks noChangeArrowheads="1"/>
          </p:cNvSpPr>
          <p:nvPr/>
        </p:nvSpPr>
        <p:spPr bwMode="auto">
          <a:xfrm>
            <a:off x="822325" y="2133600"/>
            <a:ext cx="56753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b="1"/>
              <a:t> Carry genes</a:t>
            </a:r>
          </a:p>
          <a:p>
            <a:pPr eaLnBrk="1" hangingPunct="1">
              <a:buClr>
                <a:schemeClr val="accent2"/>
              </a:buClr>
              <a:buFontTx/>
              <a:buChar char="•"/>
            </a:pPr>
            <a:r>
              <a:rPr lang="en-US" b="1"/>
              <a:t> Encode amino acid sequences of proteins</a:t>
            </a:r>
          </a:p>
        </p:txBody>
      </p:sp>
      <p:sp>
        <p:nvSpPr>
          <p:cNvPr id="37893" name="Text Box 4"/>
          <p:cNvSpPr txBox="1">
            <a:spLocks noChangeArrowheads="1"/>
          </p:cNvSpPr>
          <p:nvPr/>
        </p:nvSpPr>
        <p:spPr bwMode="auto">
          <a:xfrm>
            <a:off x="838200" y="2930525"/>
            <a:ext cx="44211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b="1"/>
              <a:t> Building blocks are nucleotides</a:t>
            </a:r>
          </a:p>
        </p:txBody>
      </p:sp>
      <p:sp>
        <p:nvSpPr>
          <p:cNvPr id="37894" name="Text Box 5"/>
          <p:cNvSpPr txBox="1">
            <a:spLocks noChangeArrowheads="1"/>
          </p:cNvSpPr>
          <p:nvPr/>
        </p:nvSpPr>
        <p:spPr bwMode="auto">
          <a:xfrm>
            <a:off x="914400" y="5654675"/>
            <a:ext cx="72993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chemeClr val="accent2"/>
              </a:buClr>
              <a:buFontTx/>
              <a:buChar char="•"/>
            </a:pPr>
            <a:r>
              <a:rPr lang="en-US"/>
              <a:t> </a:t>
            </a:r>
            <a:r>
              <a:rPr lang="en-US" b="1"/>
              <a:t>DNA (deoxyribonucleic acid) – double polynucleotide</a:t>
            </a:r>
          </a:p>
          <a:p>
            <a:pPr eaLnBrk="1" hangingPunct="1">
              <a:buClr>
                <a:schemeClr val="accent2"/>
              </a:buClr>
              <a:buFontTx/>
              <a:buChar char="•"/>
            </a:pPr>
            <a:r>
              <a:rPr lang="en-US" b="1"/>
              <a:t> RNA (ribonucleic acid) – single polynucleotide </a:t>
            </a:r>
            <a:endParaRPr lang="en-US"/>
          </a:p>
        </p:txBody>
      </p:sp>
      <p:pic>
        <p:nvPicPr>
          <p:cNvPr id="37895" name="Picture 1" descr="shi25707_0220_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5175" y="3633788"/>
            <a:ext cx="5083175" cy="18954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7896" name="Rectangle 7"/>
          <p:cNvSpPr>
            <a:spLocks noChangeArrowheads="1"/>
          </p:cNvSpPr>
          <p:nvPr/>
        </p:nvSpPr>
        <p:spPr bwMode="auto">
          <a:xfrm>
            <a:off x="4525963" y="4700588"/>
            <a:ext cx="2714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1">
                <a:solidFill>
                  <a:srgbClr val="000000"/>
                </a:solidFill>
                <a:latin typeface="Arial Bold" charset="0"/>
              </a:rPr>
              <a:t>S</a:t>
            </a:r>
            <a:endParaRPr lang="en-US" sz="1200" b="1"/>
          </a:p>
        </p:txBody>
      </p:sp>
      <p:sp>
        <p:nvSpPr>
          <p:cNvPr id="37897" name="Rectangle 8"/>
          <p:cNvSpPr>
            <a:spLocks noChangeArrowheads="1"/>
          </p:cNvSpPr>
          <p:nvPr/>
        </p:nvSpPr>
        <p:spPr bwMode="auto">
          <a:xfrm>
            <a:off x="2354263" y="3846513"/>
            <a:ext cx="2714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1">
                <a:solidFill>
                  <a:srgbClr val="000000"/>
                </a:solidFill>
                <a:latin typeface="Arial Bold" charset="0"/>
              </a:rPr>
              <a:t>P</a:t>
            </a:r>
            <a:endParaRPr lang="en-US" sz="1200" b="1"/>
          </a:p>
        </p:txBody>
      </p:sp>
      <p:sp>
        <p:nvSpPr>
          <p:cNvPr id="37898" name="Rectangle 9"/>
          <p:cNvSpPr>
            <a:spLocks noChangeArrowheads="1"/>
          </p:cNvSpPr>
          <p:nvPr/>
        </p:nvSpPr>
        <p:spPr bwMode="auto">
          <a:xfrm>
            <a:off x="6589713" y="3913188"/>
            <a:ext cx="293687"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1">
                <a:solidFill>
                  <a:srgbClr val="000000"/>
                </a:solidFill>
                <a:latin typeface="Arial Bold" charset="0"/>
              </a:rPr>
              <a:t>B</a:t>
            </a:r>
            <a:endParaRPr lang="en-US" sz="1200" b="1"/>
          </a:p>
        </p:txBody>
      </p:sp>
      <p:sp>
        <p:nvSpPr>
          <p:cNvPr id="37899" name="TextBox 35"/>
          <p:cNvSpPr txBox="1">
            <a:spLocks noChangeArrowheads="1"/>
          </p:cNvSpPr>
          <p:nvPr/>
        </p:nvSpPr>
        <p:spPr bwMode="auto">
          <a:xfrm>
            <a:off x="1477963" y="3432175"/>
            <a:ext cx="61785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800">
                <a:latin typeface="Arial" pitchFamily="34" charset="0"/>
                <a:cs typeface="Arial" pitchFamily="34" charset="0"/>
              </a:rPr>
              <a:t>Copyright © The McGraw-Hill Companies, Inc. Permission required for reproduction or display.</a:t>
            </a:r>
          </a:p>
        </p:txBody>
      </p:sp>
    </p:spTree>
    <p:extLst>
      <p:ext uri="{BB962C8B-B14F-4D97-AF65-F5344CB8AC3E}">
        <p14:creationId xmlns:p14="http://schemas.microsoft.com/office/powerpoint/2010/main" val="26164335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6891AB3-603D-4E23-BB28-BB8CDA1EF8A4}" type="slidenum">
              <a:rPr lang="en-US" sz="1400" smtClean="0"/>
              <a:pPr eaLnBrk="1" hangingPunct="1"/>
              <a:t>21</a:t>
            </a:fld>
            <a:endParaRPr lang="en-US" sz="1400" smtClean="0"/>
          </a:p>
        </p:txBody>
      </p:sp>
      <p:sp>
        <p:nvSpPr>
          <p:cNvPr id="7" name="Rectangle 2"/>
          <p:cNvSpPr>
            <a:spLocks noGrp="1" noChangeArrowheads="1"/>
          </p:cNvSpPr>
          <p:nvPr>
            <p:ph type="title"/>
          </p:nvPr>
        </p:nvSpPr>
        <p:spPr>
          <a:xfrm>
            <a:off x="685800" y="609600"/>
            <a:ext cx="7772400" cy="1371600"/>
          </a:xfrm>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Organic Substances</a:t>
            </a:r>
            <a:br>
              <a:rPr lang="en-US" b="1" smtClean="0"/>
            </a:br>
            <a:r>
              <a:rPr lang="en-US" b="1" smtClean="0"/>
              <a:t>Nucleic Acids</a:t>
            </a:r>
          </a:p>
        </p:txBody>
      </p:sp>
      <p:pic>
        <p:nvPicPr>
          <p:cNvPr id="38916" name="Picture 6" descr="N:\Scan\Graphics-Department Server\Job Folder\Powerpoint-Work\Powerpoint-MH_DCM-Text Art Edit\SHIER-Text Edit\Final files\Chapter 02\ch02_base_jpegs\shi25707_02_21a_basea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450" y="2382838"/>
            <a:ext cx="1616075"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7" descr="N:\Scan\Graphics-Department Server\Job Folder\Powerpoint-Work\Powerpoint-MH_DCM-Text Art Edit\SHIER-Text Edit\Final files\Chapter 02\ch02_base_jpegs\shi25707_02_21b_basea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9263" y="2197100"/>
            <a:ext cx="5011737" cy="439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8" name="Rectangle 13"/>
          <p:cNvSpPr>
            <a:spLocks noChangeArrowheads="1"/>
          </p:cNvSpPr>
          <p:nvPr/>
        </p:nvSpPr>
        <p:spPr bwMode="auto">
          <a:xfrm>
            <a:off x="3768725" y="6280150"/>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19" name="Rectangle 14"/>
          <p:cNvSpPr>
            <a:spLocks noChangeArrowheads="1"/>
          </p:cNvSpPr>
          <p:nvPr/>
        </p:nvSpPr>
        <p:spPr bwMode="auto">
          <a:xfrm>
            <a:off x="3087688" y="6040438"/>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20" name="Rectangle 15"/>
          <p:cNvSpPr>
            <a:spLocks noChangeArrowheads="1"/>
          </p:cNvSpPr>
          <p:nvPr/>
        </p:nvSpPr>
        <p:spPr bwMode="auto">
          <a:xfrm>
            <a:off x="3768725" y="5567363"/>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21" name="Rectangle 16"/>
          <p:cNvSpPr>
            <a:spLocks noChangeArrowheads="1"/>
          </p:cNvSpPr>
          <p:nvPr/>
        </p:nvSpPr>
        <p:spPr bwMode="auto">
          <a:xfrm>
            <a:off x="3087688" y="5327650"/>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22" name="Rectangle 17"/>
          <p:cNvSpPr>
            <a:spLocks noChangeArrowheads="1"/>
          </p:cNvSpPr>
          <p:nvPr/>
        </p:nvSpPr>
        <p:spPr bwMode="auto">
          <a:xfrm>
            <a:off x="3768725" y="4854575"/>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23" name="Rectangle 18"/>
          <p:cNvSpPr>
            <a:spLocks noChangeArrowheads="1"/>
          </p:cNvSpPr>
          <p:nvPr/>
        </p:nvSpPr>
        <p:spPr bwMode="auto">
          <a:xfrm>
            <a:off x="3087688" y="4614863"/>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24" name="Rectangle 19"/>
          <p:cNvSpPr>
            <a:spLocks noChangeArrowheads="1"/>
          </p:cNvSpPr>
          <p:nvPr/>
        </p:nvSpPr>
        <p:spPr bwMode="auto">
          <a:xfrm>
            <a:off x="3768725" y="4141788"/>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25" name="Rectangle 20"/>
          <p:cNvSpPr>
            <a:spLocks noChangeArrowheads="1"/>
          </p:cNvSpPr>
          <p:nvPr/>
        </p:nvSpPr>
        <p:spPr bwMode="auto">
          <a:xfrm>
            <a:off x="3087688" y="3902075"/>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26" name="Rectangle 21"/>
          <p:cNvSpPr>
            <a:spLocks noChangeArrowheads="1"/>
          </p:cNvSpPr>
          <p:nvPr/>
        </p:nvSpPr>
        <p:spPr bwMode="auto">
          <a:xfrm>
            <a:off x="3768725" y="3427413"/>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27" name="Rectangle 22"/>
          <p:cNvSpPr>
            <a:spLocks noChangeArrowheads="1"/>
          </p:cNvSpPr>
          <p:nvPr/>
        </p:nvSpPr>
        <p:spPr bwMode="auto">
          <a:xfrm>
            <a:off x="3087688" y="3187700"/>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28" name="Rectangle 23"/>
          <p:cNvSpPr>
            <a:spLocks noChangeArrowheads="1"/>
          </p:cNvSpPr>
          <p:nvPr/>
        </p:nvSpPr>
        <p:spPr bwMode="auto">
          <a:xfrm>
            <a:off x="3768725" y="2714625"/>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29" name="Rectangle 24"/>
          <p:cNvSpPr>
            <a:spLocks noChangeArrowheads="1"/>
          </p:cNvSpPr>
          <p:nvPr/>
        </p:nvSpPr>
        <p:spPr bwMode="auto">
          <a:xfrm>
            <a:off x="3087688" y="2474913"/>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30" name="Rectangle 25"/>
          <p:cNvSpPr>
            <a:spLocks noChangeArrowheads="1"/>
          </p:cNvSpPr>
          <p:nvPr/>
        </p:nvSpPr>
        <p:spPr bwMode="auto">
          <a:xfrm>
            <a:off x="4389438" y="6091238"/>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31" name="Rectangle 26"/>
          <p:cNvSpPr>
            <a:spLocks noChangeArrowheads="1"/>
          </p:cNvSpPr>
          <p:nvPr/>
        </p:nvSpPr>
        <p:spPr bwMode="auto">
          <a:xfrm>
            <a:off x="4389438" y="5376863"/>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32" name="Rectangle 27"/>
          <p:cNvSpPr>
            <a:spLocks noChangeArrowheads="1"/>
          </p:cNvSpPr>
          <p:nvPr/>
        </p:nvSpPr>
        <p:spPr bwMode="auto">
          <a:xfrm>
            <a:off x="4389438" y="466407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33" name="Rectangle 28"/>
          <p:cNvSpPr>
            <a:spLocks noChangeArrowheads="1"/>
          </p:cNvSpPr>
          <p:nvPr/>
        </p:nvSpPr>
        <p:spPr bwMode="auto">
          <a:xfrm>
            <a:off x="4389438" y="3951288"/>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34" name="Rectangle 29"/>
          <p:cNvSpPr>
            <a:spLocks noChangeArrowheads="1"/>
          </p:cNvSpPr>
          <p:nvPr/>
        </p:nvSpPr>
        <p:spPr bwMode="auto">
          <a:xfrm>
            <a:off x="4389438" y="3238500"/>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35" name="Rectangle 30"/>
          <p:cNvSpPr>
            <a:spLocks noChangeArrowheads="1"/>
          </p:cNvSpPr>
          <p:nvPr/>
        </p:nvSpPr>
        <p:spPr bwMode="auto">
          <a:xfrm>
            <a:off x="4389438" y="252412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36" name="Rectangle 31"/>
          <p:cNvSpPr>
            <a:spLocks noChangeArrowheads="1"/>
          </p:cNvSpPr>
          <p:nvPr/>
        </p:nvSpPr>
        <p:spPr bwMode="auto">
          <a:xfrm>
            <a:off x="7081838" y="5934075"/>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37" name="Rectangle 32"/>
          <p:cNvSpPr>
            <a:spLocks noChangeArrowheads="1"/>
          </p:cNvSpPr>
          <p:nvPr/>
        </p:nvSpPr>
        <p:spPr bwMode="auto">
          <a:xfrm>
            <a:off x="7081838" y="5221288"/>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38" name="Rectangle 33"/>
          <p:cNvSpPr>
            <a:spLocks noChangeArrowheads="1"/>
          </p:cNvSpPr>
          <p:nvPr/>
        </p:nvSpPr>
        <p:spPr bwMode="auto">
          <a:xfrm>
            <a:off x="7081838" y="4508500"/>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39" name="Rectangle 34"/>
          <p:cNvSpPr>
            <a:spLocks noChangeArrowheads="1"/>
          </p:cNvSpPr>
          <p:nvPr/>
        </p:nvSpPr>
        <p:spPr bwMode="auto">
          <a:xfrm>
            <a:off x="7081838" y="3794125"/>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40" name="Rectangle 35"/>
          <p:cNvSpPr>
            <a:spLocks noChangeArrowheads="1"/>
          </p:cNvSpPr>
          <p:nvPr/>
        </p:nvSpPr>
        <p:spPr bwMode="auto">
          <a:xfrm>
            <a:off x="7081838" y="3081338"/>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41" name="Rectangle 36"/>
          <p:cNvSpPr>
            <a:spLocks noChangeArrowheads="1"/>
          </p:cNvSpPr>
          <p:nvPr/>
        </p:nvSpPr>
        <p:spPr bwMode="auto">
          <a:xfrm>
            <a:off x="7081838" y="2368550"/>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42" name="Rectangle 37"/>
          <p:cNvSpPr>
            <a:spLocks noChangeArrowheads="1"/>
          </p:cNvSpPr>
          <p:nvPr/>
        </p:nvSpPr>
        <p:spPr bwMode="auto">
          <a:xfrm>
            <a:off x="7785100" y="6161088"/>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43" name="Rectangle 38"/>
          <p:cNvSpPr>
            <a:spLocks noChangeArrowheads="1"/>
          </p:cNvSpPr>
          <p:nvPr/>
        </p:nvSpPr>
        <p:spPr bwMode="auto">
          <a:xfrm>
            <a:off x="7785100" y="5448300"/>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44" name="Rectangle 39"/>
          <p:cNvSpPr>
            <a:spLocks noChangeArrowheads="1"/>
          </p:cNvSpPr>
          <p:nvPr/>
        </p:nvSpPr>
        <p:spPr bwMode="auto">
          <a:xfrm>
            <a:off x="7785100" y="4733925"/>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45" name="Rectangle 40"/>
          <p:cNvSpPr>
            <a:spLocks noChangeArrowheads="1"/>
          </p:cNvSpPr>
          <p:nvPr/>
        </p:nvSpPr>
        <p:spPr bwMode="auto">
          <a:xfrm>
            <a:off x="7785100" y="4021138"/>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46" name="Rectangle 41"/>
          <p:cNvSpPr>
            <a:spLocks noChangeArrowheads="1"/>
          </p:cNvSpPr>
          <p:nvPr/>
        </p:nvSpPr>
        <p:spPr bwMode="auto">
          <a:xfrm>
            <a:off x="7785100" y="3308350"/>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47" name="Rectangle 42"/>
          <p:cNvSpPr>
            <a:spLocks noChangeArrowheads="1"/>
          </p:cNvSpPr>
          <p:nvPr/>
        </p:nvSpPr>
        <p:spPr bwMode="auto">
          <a:xfrm>
            <a:off x="7785100" y="2595563"/>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48" name="Rectangle 43"/>
          <p:cNvSpPr>
            <a:spLocks noChangeArrowheads="1"/>
          </p:cNvSpPr>
          <p:nvPr/>
        </p:nvSpPr>
        <p:spPr bwMode="auto">
          <a:xfrm>
            <a:off x="6488113" y="608012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49" name="Rectangle 44"/>
          <p:cNvSpPr>
            <a:spLocks noChangeArrowheads="1"/>
          </p:cNvSpPr>
          <p:nvPr/>
        </p:nvSpPr>
        <p:spPr bwMode="auto">
          <a:xfrm>
            <a:off x="6488113" y="5367338"/>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50" name="Rectangle 45"/>
          <p:cNvSpPr>
            <a:spLocks noChangeArrowheads="1"/>
          </p:cNvSpPr>
          <p:nvPr/>
        </p:nvSpPr>
        <p:spPr bwMode="auto">
          <a:xfrm>
            <a:off x="6488113" y="4654550"/>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51" name="Rectangle 46"/>
          <p:cNvSpPr>
            <a:spLocks noChangeArrowheads="1"/>
          </p:cNvSpPr>
          <p:nvPr/>
        </p:nvSpPr>
        <p:spPr bwMode="auto">
          <a:xfrm>
            <a:off x="6488113" y="394017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52" name="Rectangle 47"/>
          <p:cNvSpPr>
            <a:spLocks noChangeArrowheads="1"/>
          </p:cNvSpPr>
          <p:nvPr/>
        </p:nvSpPr>
        <p:spPr bwMode="auto">
          <a:xfrm>
            <a:off x="6488113" y="3227388"/>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53" name="Rectangle 48"/>
          <p:cNvSpPr>
            <a:spLocks noChangeArrowheads="1"/>
          </p:cNvSpPr>
          <p:nvPr/>
        </p:nvSpPr>
        <p:spPr bwMode="auto">
          <a:xfrm>
            <a:off x="6488113" y="2514600"/>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54" name="Rectangle 49"/>
          <p:cNvSpPr>
            <a:spLocks noChangeArrowheads="1"/>
          </p:cNvSpPr>
          <p:nvPr/>
        </p:nvSpPr>
        <p:spPr bwMode="auto">
          <a:xfrm>
            <a:off x="3019425" y="6594475"/>
            <a:ext cx="2714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55" name="Rectangle 53"/>
          <p:cNvSpPr>
            <a:spLocks noChangeArrowheads="1"/>
          </p:cNvSpPr>
          <p:nvPr/>
        </p:nvSpPr>
        <p:spPr bwMode="auto">
          <a:xfrm>
            <a:off x="1587500" y="6270625"/>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56" name="Rectangle 54"/>
          <p:cNvSpPr>
            <a:spLocks noChangeArrowheads="1"/>
          </p:cNvSpPr>
          <p:nvPr/>
        </p:nvSpPr>
        <p:spPr bwMode="auto">
          <a:xfrm>
            <a:off x="908050" y="6030913"/>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57" name="Rectangle 55"/>
          <p:cNvSpPr>
            <a:spLocks noChangeArrowheads="1"/>
          </p:cNvSpPr>
          <p:nvPr/>
        </p:nvSpPr>
        <p:spPr bwMode="auto">
          <a:xfrm>
            <a:off x="1587500" y="5557838"/>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58" name="Rectangle 56"/>
          <p:cNvSpPr>
            <a:spLocks noChangeArrowheads="1"/>
          </p:cNvSpPr>
          <p:nvPr/>
        </p:nvSpPr>
        <p:spPr bwMode="auto">
          <a:xfrm>
            <a:off x="908050" y="5318125"/>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59" name="Rectangle 57"/>
          <p:cNvSpPr>
            <a:spLocks noChangeArrowheads="1"/>
          </p:cNvSpPr>
          <p:nvPr/>
        </p:nvSpPr>
        <p:spPr bwMode="auto">
          <a:xfrm>
            <a:off x="1587500" y="4845050"/>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60" name="Rectangle 58"/>
          <p:cNvSpPr>
            <a:spLocks noChangeArrowheads="1"/>
          </p:cNvSpPr>
          <p:nvPr/>
        </p:nvSpPr>
        <p:spPr bwMode="auto">
          <a:xfrm>
            <a:off x="908050" y="4605338"/>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61" name="Rectangle 59"/>
          <p:cNvSpPr>
            <a:spLocks noChangeArrowheads="1"/>
          </p:cNvSpPr>
          <p:nvPr/>
        </p:nvSpPr>
        <p:spPr bwMode="auto">
          <a:xfrm>
            <a:off x="1587500" y="4130675"/>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62" name="Rectangle 60"/>
          <p:cNvSpPr>
            <a:spLocks noChangeArrowheads="1"/>
          </p:cNvSpPr>
          <p:nvPr/>
        </p:nvSpPr>
        <p:spPr bwMode="auto">
          <a:xfrm>
            <a:off x="908050" y="3892550"/>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63" name="Rectangle 61"/>
          <p:cNvSpPr>
            <a:spLocks noChangeArrowheads="1"/>
          </p:cNvSpPr>
          <p:nvPr/>
        </p:nvSpPr>
        <p:spPr bwMode="auto">
          <a:xfrm>
            <a:off x="1587500" y="3417888"/>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64" name="Rectangle 62"/>
          <p:cNvSpPr>
            <a:spLocks noChangeArrowheads="1"/>
          </p:cNvSpPr>
          <p:nvPr/>
        </p:nvSpPr>
        <p:spPr bwMode="auto">
          <a:xfrm>
            <a:off x="908050" y="3178175"/>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65" name="Rectangle 63"/>
          <p:cNvSpPr>
            <a:spLocks noChangeArrowheads="1"/>
          </p:cNvSpPr>
          <p:nvPr/>
        </p:nvSpPr>
        <p:spPr bwMode="auto">
          <a:xfrm>
            <a:off x="1587500" y="2705100"/>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S</a:t>
            </a:r>
            <a:endParaRPr lang="en-US"/>
          </a:p>
        </p:txBody>
      </p:sp>
      <p:sp>
        <p:nvSpPr>
          <p:cNvPr id="38966" name="Rectangle 64"/>
          <p:cNvSpPr>
            <a:spLocks noChangeArrowheads="1"/>
          </p:cNvSpPr>
          <p:nvPr/>
        </p:nvSpPr>
        <p:spPr bwMode="auto">
          <a:xfrm>
            <a:off x="908050" y="2465388"/>
            <a:ext cx="1746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P</a:t>
            </a:r>
            <a:endParaRPr lang="en-US"/>
          </a:p>
        </p:txBody>
      </p:sp>
      <p:sp>
        <p:nvSpPr>
          <p:cNvPr id="38967" name="Rectangle 65"/>
          <p:cNvSpPr>
            <a:spLocks noChangeArrowheads="1"/>
          </p:cNvSpPr>
          <p:nvPr/>
        </p:nvSpPr>
        <p:spPr bwMode="auto">
          <a:xfrm>
            <a:off x="2205038" y="6081713"/>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68" name="Rectangle 66"/>
          <p:cNvSpPr>
            <a:spLocks noChangeArrowheads="1"/>
          </p:cNvSpPr>
          <p:nvPr/>
        </p:nvSpPr>
        <p:spPr bwMode="auto">
          <a:xfrm>
            <a:off x="2205038" y="5367338"/>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69" name="Rectangle 67"/>
          <p:cNvSpPr>
            <a:spLocks noChangeArrowheads="1"/>
          </p:cNvSpPr>
          <p:nvPr/>
        </p:nvSpPr>
        <p:spPr bwMode="auto">
          <a:xfrm>
            <a:off x="2205038" y="4654550"/>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70" name="Rectangle 68"/>
          <p:cNvSpPr>
            <a:spLocks noChangeArrowheads="1"/>
          </p:cNvSpPr>
          <p:nvPr/>
        </p:nvSpPr>
        <p:spPr bwMode="auto">
          <a:xfrm>
            <a:off x="2205038" y="3941763"/>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71" name="Rectangle 69"/>
          <p:cNvSpPr>
            <a:spLocks noChangeArrowheads="1"/>
          </p:cNvSpPr>
          <p:nvPr/>
        </p:nvSpPr>
        <p:spPr bwMode="auto">
          <a:xfrm>
            <a:off x="2205038" y="3227388"/>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72" name="Rectangle 70"/>
          <p:cNvSpPr>
            <a:spLocks noChangeArrowheads="1"/>
          </p:cNvSpPr>
          <p:nvPr/>
        </p:nvSpPr>
        <p:spPr bwMode="auto">
          <a:xfrm>
            <a:off x="2205038" y="2514600"/>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B</a:t>
            </a:r>
            <a:endParaRPr lang="en-US"/>
          </a:p>
        </p:txBody>
      </p:sp>
      <p:sp>
        <p:nvSpPr>
          <p:cNvPr id="38973" name="Rectangle 71"/>
          <p:cNvSpPr>
            <a:spLocks noChangeArrowheads="1"/>
          </p:cNvSpPr>
          <p:nvPr/>
        </p:nvSpPr>
        <p:spPr bwMode="auto">
          <a:xfrm>
            <a:off x="788988" y="6584950"/>
            <a:ext cx="263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000000"/>
                </a:solidFill>
                <a:latin typeface="Arial" pitchFamily="34" charset="0"/>
              </a:rPr>
              <a:t>(a)</a:t>
            </a:r>
            <a:endParaRPr lang="en-US"/>
          </a:p>
        </p:txBody>
      </p:sp>
      <p:sp>
        <p:nvSpPr>
          <p:cNvPr id="38974" name="TextBox 35"/>
          <p:cNvSpPr txBox="1">
            <a:spLocks noChangeArrowheads="1"/>
          </p:cNvSpPr>
          <p:nvPr/>
        </p:nvSpPr>
        <p:spPr bwMode="auto">
          <a:xfrm>
            <a:off x="0" y="2205038"/>
            <a:ext cx="3544888"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500">
                <a:latin typeface="Arial" pitchFamily="34" charset="0"/>
                <a:cs typeface="Arial" pitchFamily="34" charset="0"/>
              </a:rPr>
              <a:t>Copyright © The McGraw-Hill Companies, Inc. Permission required for reproduction or display.</a:t>
            </a:r>
          </a:p>
        </p:txBody>
      </p:sp>
      <p:sp>
        <p:nvSpPr>
          <p:cNvPr id="38975" name="TextBox 35"/>
          <p:cNvSpPr txBox="1">
            <a:spLocks noChangeArrowheads="1"/>
          </p:cNvSpPr>
          <p:nvPr/>
        </p:nvSpPr>
        <p:spPr bwMode="auto">
          <a:xfrm>
            <a:off x="4138613" y="2051050"/>
            <a:ext cx="354488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500">
                <a:latin typeface="Arial" pitchFamily="34" charset="0"/>
                <a:cs typeface="Arial" pitchFamily="34" charset="0"/>
              </a:rPr>
              <a:t>Copyright © The McGraw-Hill Companies, Inc. Permission required for reproduction or display.</a:t>
            </a:r>
          </a:p>
        </p:txBody>
      </p:sp>
    </p:spTree>
    <p:extLst>
      <p:ext uri="{BB962C8B-B14F-4D97-AF65-F5344CB8AC3E}">
        <p14:creationId xmlns:p14="http://schemas.microsoft.com/office/powerpoint/2010/main" val="15372713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2240F07-602F-48CE-8A46-4DAC79AEC68B}" type="slidenum">
              <a:rPr lang="en-US" sz="1400" smtClean="0"/>
              <a:pPr eaLnBrk="1" hangingPunct="1"/>
              <a:t>3</a:t>
            </a:fld>
            <a:endParaRPr lang="en-US" sz="1400" smtClean="0"/>
          </a:p>
        </p:txBody>
      </p:sp>
      <p:sp>
        <p:nvSpPr>
          <p:cNvPr id="101378" name="Rectangle 2"/>
          <p:cNvSpPr>
            <a:spLocks noGrp="1" noChangeArrowheads="1"/>
          </p:cNvSpPr>
          <p:nvPr>
            <p:ph type="title"/>
          </p:nvPr>
        </p:nvSpPr>
        <p:spPr>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Types of Chemical Reactions</a:t>
            </a:r>
          </a:p>
        </p:txBody>
      </p:sp>
      <p:sp>
        <p:nvSpPr>
          <p:cNvPr id="21508" name="Text Box 3"/>
          <p:cNvSpPr txBox="1">
            <a:spLocks noChangeArrowheads="1"/>
          </p:cNvSpPr>
          <p:nvPr/>
        </p:nvSpPr>
        <p:spPr bwMode="auto">
          <a:xfrm>
            <a:off x="533400" y="1905000"/>
            <a:ext cx="7467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Synthesis Reaction</a:t>
            </a:r>
            <a:r>
              <a:rPr lang="en-US" b="1"/>
              <a:t> – more complex chemical structure is formed</a:t>
            </a:r>
          </a:p>
          <a:p>
            <a:pPr eaLnBrk="1" hangingPunct="1"/>
            <a:r>
              <a:rPr lang="en-US" b="1"/>
              <a:t>			A + B </a:t>
            </a:r>
            <a:r>
              <a:rPr lang="en-US" b="1">
                <a:latin typeface="Wingdings 3" pitchFamily="18" charset="2"/>
              </a:rPr>
              <a:t>’</a:t>
            </a:r>
            <a:r>
              <a:rPr lang="en-US" b="1"/>
              <a:t> AB</a:t>
            </a:r>
            <a:r>
              <a:rPr lang="en-US"/>
              <a:t>  </a:t>
            </a:r>
          </a:p>
        </p:txBody>
      </p:sp>
      <p:sp>
        <p:nvSpPr>
          <p:cNvPr id="21509" name="Text Box 4"/>
          <p:cNvSpPr txBox="1">
            <a:spLocks noChangeArrowheads="1"/>
          </p:cNvSpPr>
          <p:nvPr/>
        </p:nvSpPr>
        <p:spPr bwMode="auto">
          <a:xfrm>
            <a:off x="533400" y="2971800"/>
            <a:ext cx="852328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Decomposition Reaction</a:t>
            </a:r>
            <a:r>
              <a:rPr lang="en-US" b="1"/>
              <a:t> – chemical bonds are broken to form</a:t>
            </a:r>
          </a:p>
          <a:p>
            <a:pPr eaLnBrk="1" hangingPunct="1"/>
            <a:r>
              <a:rPr lang="en-US" b="1"/>
              <a:t>a simpler chemical structure</a:t>
            </a:r>
          </a:p>
          <a:p>
            <a:pPr eaLnBrk="1" hangingPunct="1"/>
            <a:r>
              <a:rPr lang="en-US" b="1"/>
              <a:t>			AB </a:t>
            </a:r>
            <a:r>
              <a:rPr lang="en-US" b="1">
                <a:latin typeface="Wingdings 3" pitchFamily="18" charset="2"/>
              </a:rPr>
              <a:t>’</a:t>
            </a:r>
            <a:r>
              <a:rPr lang="en-US" b="1"/>
              <a:t> A + B</a:t>
            </a:r>
          </a:p>
        </p:txBody>
      </p:sp>
      <p:sp>
        <p:nvSpPr>
          <p:cNvPr id="21510" name="Text Box 5"/>
          <p:cNvSpPr txBox="1">
            <a:spLocks noChangeArrowheads="1"/>
          </p:cNvSpPr>
          <p:nvPr/>
        </p:nvSpPr>
        <p:spPr bwMode="auto">
          <a:xfrm>
            <a:off x="457200" y="4343400"/>
            <a:ext cx="839628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Exchange Reaction</a:t>
            </a:r>
            <a:r>
              <a:rPr lang="en-US" b="1"/>
              <a:t> – chemical bonds are broken and new bonds are formed</a:t>
            </a:r>
          </a:p>
          <a:p>
            <a:pPr algn="ctr" eaLnBrk="1" hangingPunct="1"/>
            <a:r>
              <a:rPr lang="en-US" b="1"/>
              <a:t>  AB + CD </a:t>
            </a:r>
            <a:r>
              <a:rPr lang="en-US" b="1">
                <a:latin typeface="Wingdings 3" pitchFamily="18" charset="2"/>
              </a:rPr>
              <a:t>’</a:t>
            </a:r>
            <a:r>
              <a:rPr lang="en-US" b="1"/>
              <a:t> AD + CB</a:t>
            </a:r>
          </a:p>
        </p:txBody>
      </p:sp>
      <p:sp>
        <p:nvSpPr>
          <p:cNvPr id="21511" name="Text Box 6"/>
          <p:cNvSpPr txBox="1">
            <a:spLocks noChangeArrowheads="1"/>
          </p:cNvSpPr>
          <p:nvPr/>
        </p:nvSpPr>
        <p:spPr bwMode="auto">
          <a:xfrm>
            <a:off x="457200" y="5486400"/>
            <a:ext cx="77882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Reversible Reaction</a:t>
            </a:r>
            <a:r>
              <a:rPr lang="en-US" b="1"/>
              <a:t> – the products can change back to the reactants</a:t>
            </a:r>
          </a:p>
          <a:p>
            <a:pPr algn="ctr" eaLnBrk="1" hangingPunct="1"/>
            <a:r>
              <a:rPr lang="en-US" b="1"/>
              <a:t>A + B </a:t>
            </a:r>
            <a:r>
              <a:rPr lang="en-US" b="1">
                <a:latin typeface="Wingdings 3" pitchFamily="18" charset="2"/>
              </a:rPr>
              <a:t>n</a:t>
            </a:r>
            <a:r>
              <a:rPr lang="en-US" b="1"/>
              <a:t> AB</a:t>
            </a:r>
          </a:p>
        </p:txBody>
      </p:sp>
    </p:spTree>
    <p:extLst>
      <p:ext uri="{BB962C8B-B14F-4D97-AF65-F5344CB8AC3E}">
        <p14:creationId xmlns:p14="http://schemas.microsoft.com/office/powerpoint/2010/main" val="1464810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59C61ED-B737-4622-A68D-97C5D635F218}" type="slidenum">
              <a:rPr lang="en-US" sz="1400" smtClean="0"/>
              <a:pPr eaLnBrk="1" hangingPunct="1"/>
              <a:t>4</a:t>
            </a:fld>
            <a:endParaRPr lang="en-US" sz="1400" smtClean="0"/>
          </a:p>
        </p:txBody>
      </p:sp>
      <p:sp>
        <p:nvSpPr>
          <p:cNvPr id="79874" name="Rectangle 2"/>
          <p:cNvSpPr>
            <a:spLocks noGrp="1" noChangeArrowheads="1"/>
          </p:cNvSpPr>
          <p:nvPr>
            <p:ph type="title"/>
          </p:nvPr>
        </p:nvSpPr>
        <p:spPr>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Acids, Bases, and Salts</a:t>
            </a:r>
          </a:p>
        </p:txBody>
      </p:sp>
      <p:sp>
        <p:nvSpPr>
          <p:cNvPr id="22532" name="Text Box 3"/>
          <p:cNvSpPr txBox="1">
            <a:spLocks noChangeArrowheads="1"/>
          </p:cNvSpPr>
          <p:nvPr/>
        </p:nvSpPr>
        <p:spPr bwMode="auto">
          <a:xfrm>
            <a:off x="762000" y="1905000"/>
            <a:ext cx="6743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Electrolytes</a:t>
            </a:r>
            <a:r>
              <a:rPr lang="en-US" b="1"/>
              <a:t> – substances that release ions in water</a:t>
            </a:r>
          </a:p>
        </p:txBody>
      </p:sp>
      <p:sp>
        <p:nvSpPr>
          <p:cNvPr id="22533" name="Text Box 4"/>
          <p:cNvSpPr txBox="1">
            <a:spLocks noChangeArrowheads="1"/>
          </p:cNvSpPr>
          <p:nvPr/>
        </p:nvSpPr>
        <p:spPr bwMode="auto">
          <a:xfrm>
            <a:off x="762000" y="2895600"/>
            <a:ext cx="79105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Acids</a:t>
            </a:r>
            <a:r>
              <a:rPr lang="en-US" b="1"/>
              <a:t> – electrolytes that dissociate to release hydrogen ions </a:t>
            </a:r>
          </a:p>
          <a:p>
            <a:pPr eaLnBrk="1" hangingPunct="1"/>
            <a:r>
              <a:rPr lang="en-US" b="1"/>
              <a:t>in water</a:t>
            </a:r>
          </a:p>
        </p:txBody>
      </p:sp>
      <p:sp>
        <p:nvSpPr>
          <p:cNvPr id="22534" name="Text Box 5"/>
          <p:cNvSpPr txBox="1">
            <a:spLocks noChangeArrowheads="1"/>
          </p:cNvSpPr>
          <p:nvPr/>
        </p:nvSpPr>
        <p:spPr bwMode="auto">
          <a:xfrm>
            <a:off x="2971800" y="3581400"/>
            <a:ext cx="18827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000" b="1"/>
              <a:t>HCl </a:t>
            </a:r>
            <a:r>
              <a:rPr lang="en-US" sz="2000" b="1">
                <a:sym typeface="Wingdings" pitchFamily="2" charset="2"/>
              </a:rPr>
              <a:t> H</a:t>
            </a:r>
            <a:r>
              <a:rPr lang="en-US" sz="2000" b="1" baseline="30000">
                <a:sym typeface="Wingdings" pitchFamily="2" charset="2"/>
              </a:rPr>
              <a:t>+</a:t>
            </a:r>
            <a:r>
              <a:rPr lang="en-US" sz="2000" b="1">
                <a:sym typeface="Wingdings" pitchFamily="2" charset="2"/>
              </a:rPr>
              <a:t> + Cl</a:t>
            </a:r>
            <a:r>
              <a:rPr lang="en-US" sz="2000" b="1" baseline="30000">
                <a:sym typeface="Wingdings" pitchFamily="2" charset="2"/>
              </a:rPr>
              <a:t>-</a:t>
            </a:r>
            <a:endParaRPr lang="en-US" sz="2000" b="1" baseline="30000"/>
          </a:p>
        </p:txBody>
      </p:sp>
      <p:sp>
        <p:nvSpPr>
          <p:cNvPr id="22535" name="Text Box 6"/>
          <p:cNvSpPr txBox="1">
            <a:spLocks noChangeArrowheads="1"/>
          </p:cNvSpPr>
          <p:nvPr/>
        </p:nvSpPr>
        <p:spPr bwMode="auto">
          <a:xfrm>
            <a:off x="762000" y="3886200"/>
            <a:ext cx="79406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Bases</a:t>
            </a:r>
            <a:r>
              <a:rPr lang="en-US" b="1"/>
              <a:t> – substances that release ions that can combine with hydrogen ions</a:t>
            </a:r>
          </a:p>
        </p:txBody>
      </p:sp>
      <p:sp>
        <p:nvSpPr>
          <p:cNvPr id="22536" name="Text Box 7"/>
          <p:cNvSpPr txBox="1">
            <a:spLocks noChangeArrowheads="1"/>
          </p:cNvSpPr>
          <p:nvPr/>
        </p:nvSpPr>
        <p:spPr bwMode="auto">
          <a:xfrm>
            <a:off x="2895600" y="4648200"/>
            <a:ext cx="23907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000" b="1"/>
              <a:t>NaOH </a:t>
            </a:r>
            <a:r>
              <a:rPr lang="en-US" sz="2000" b="1">
                <a:sym typeface="Wingdings" pitchFamily="2" charset="2"/>
              </a:rPr>
              <a:t> Na</a:t>
            </a:r>
            <a:r>
              <a:rPr lang="en-US" sz="2000" b="1" baseline="30000">
                <a:sym typeface="Wingdings" pitchFamily="2" charset="2"/>
              </a:rPr>
              <a:t>+</a:t>
            </a:r>
            <a:r>
              <a:rPr lang="en-US" sz="2000" b="1">
                <a:sym typeface="Wingdings" pitchFamily="2" charset="2"/>
              </a:rPr>
              <a:t> + OH</a:t>
            </a:r>
            <a:r>
              <a:rPr lang="en-US" sz="2000" b="1" baseline="30000">
                <a:sym typeface="Wingdings" pitchFamily="2" charset="2"/>
              </a:rPr>
              <a:t>-</a:t>
            </a:r>
            <a:endParaRPr lang="en-US" sz="2000" b="1" baseline="30000"/>
          </a:p>
        </p:txBody>
      </p:sp>
      <p:sp>
        <p:nvSpPr>
          <p:cNvPr id="22537" name="Text Box 8"/>
          <p:cNvSpPr txBox="1">
            <a:spLocks noChangeArrowheads="1"/>
          </p:cNvSpPr>
          <p:nvPr/>
        </p:nvSpPr>
        <p:spPr bwMode="auto">
          <a:xfrm>
            <a:off x="762000" y="5105400"/>
            <a:ext cx="76358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Salts</a:t>
            </a:r>
            <a:r>
              <a:rPr lang="en-US" b="1"/>
              <a:t> – electrolytes formed by the reaction between an acid and a base</a:t>
            </a:r>
          </a:p>
        </p:txBody>
      </p:sp>
      <p:sp>
        <p:nvSpPr>
          <p:cNvPr id="22538" name="Rectangle 9"/>
          <p:cNvSpPr>
            <a:spLocks noChangeArrowheads="1"/>
          </p:cNvSpPr>
          <p:nvPr/>
        </p:nvSpPr>
        <p:spPr bwMode="auto">
          <a:xfrm>
            <a:off x="2895600" y="2438400"/>
            <a:ext cx="211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t>NaCl </a:t>
            </a:r>
            <a:r>
              <a:rPr lang="en-US" sz="2000" b="1">
                <a:sym typeface="Wingdings" pitchFamily="2" charset="2"/>
              </a:rPr>
              <a:t> Na</a:t>
            </a:r>
            <a:r>
              <a:rPr lang="en-US" sz="2000" b="1" baseline="30000">
                <a:sym typeface="Wingdings" pitchFamily="2" charset="2"/>
              </a:rPr>
              <a:t>+</a:t>
            </a:r>
            <a:r>
              <a:rPr lang="en-US" sz="2000" b="1">
                <a:sym typeface="Wingdings" pitchFamily="2" charset="2"/>
              </a:rPr>
              <a:t> + Cl</a:t>
            </a:r>
            <a:r>
              <a:rPr lang="en-US" sz="2000" b="1" baseline="30000">
                <a:sym typeface="Wingdings" pitchFamily="2" charset="2"/>
              </a:rPr>
              <a:t>-</a:t>
            </a:r>
          </a:p>
        </p:txBody>
      </p:sp>
      <p:sp>
        <p:nvSpPr>
          <p:cNvPr id="22539" name="Text Box 10"/>
          <p:cNvSpPr txBox="1">
            <a:spLocks noChangeArrowheads="1"/>
          </p:cNvSpPr>
          <p:nvPr/>
        </p:nvSpPr>
        <p:spPr bwMode="auto">
          <a:xfrm>
            <a:off x="2871788" y="6069013"/>
            <a:ext cx="330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000" b="1"/>
              <a:t>HCl + NaOH </a:t>
            </a:r>
            <a:r>
              <a:rPr lang="en-US" sz="2000" b="1">
                <a:sym typeface="Wingdings" pitchFamily="2" charset="2"/>
              </a:rPr>
              <a:t> H</a:t>
            </a:r>
            <a:r>
              <a:rPr lang="en-US" sz="2000" b="1" baseline="-25000">
                <a:sym typeface="Wingdings" pitchFamily="2" charset="2"/>
              </a:rPr>
              <a:t>2</a:t>
            </a:r>
            <a:r>
              <a:rPr lang="en-US" sz="2000" b="1">
                <a:sym typeface="Wingdings" pitchFamily="2" charset="2"/>
              </a:rPr>
              <a:t>O + NaCl</a:t>
            </a:r>
            <a:endParaRPr lang="en-US" sz="2000" b="1"/>
          </a:p>
        </p:txBody>
      </p:sp>
    </p:spTree>
    <p:extLst>
      <p:ext uri="{BB962C8B-B14F-4D97-AF65-F5344CB8AC3E}">
        <p14:creationId xmlns:p14="http://schemas.microsoft.com/office/powerpoint/2010/main" val="37106453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3CA0A32-CA07-4F9D-8677-19B8AD8EE9D4}" type="slidenum">
              <a:rPr lang="en-US" sz="1400" smtClean="0"/>
              <a:pPr eaLnBrk="1" hangingPunct="1"/>
              <a:t>5</a:t>
            </a:fld>
            <a:endParaRPr lang="en-US" sz="1400" smtClean="0"/>
          </a:p>
        </p:txBody>
      </p:sp>
      <p:sp>
        <p:nvSpPr>
          <p:cNvPr id="80898" name="Rectangle 2"/>
          <p:cNvSpPr>
            <a:spLocks noGrp="1" noChangeArrowheads="1"/>
          </p:cNvSpPr>
          <p:nvPr>
            <p:ph type="title"/>
          </p:nvPr>
        </p:nvSpPr>
        <p:spPr>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Acid and Base Concentration</a:t>
            </a:r>
          </a:p>
        </p:txBody>
      </p:sp>
      <p:sp>
        <p:nvSpPr>
          <p:cNvPr id="23556" name="Text Box 3"/>
          <p:cNvSpPr txBox="1">
            <a:spLocks noChangeArrowheads="1"/>
          </p:cNvSpPr>
          <p:nvPr/>
        </p:nvSpPr>
        <p:spPr bwMode="auto">
          <a:xfrm>
            <a:off x="746125" y="2098675"/>
            <a:ext cx="73310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pH scale </a:t>
            </a:r>
            <a:r>
              <a:rPr lang="en-US" b="1">
                <a:solidFill>
                  <a:schemeClr val="tx2"/>
                </a:solidFill>
              </a:rPr>
              <a:t>-</a:t>
            </a:r>
            <a:r>
              <a:rPr lang="en-US" b="1"/>
              <a:t> </a:t>
            </a:r>
            <a:r>
              <a:rPr lang="en-US" sz="2000" b="1"/>
              <a:t>indicates the concentration of hydrogen ions in</a:t>
            </a:r>
          </a:p>
          <a:p>
            <a:pPr eaLnBrk="1" hangingPunct="1"/>
            <a:r>
              <a:rPr lang="en-US" sz="2000" b="1"/>
              <a:t>solution</a:t>
            </a:r>
            <a:r>
              <a:rPr lang="en-US" sz="2000"/>
              <a:t> </a:t>
            </a:r>
          </a:p>
        </p:txBody>
      </p:sp>
      <p:sp>
        <p:nvSpPr>
          <p:cNvPr id="23557" name="Text Box 4"/>
          <p:cNvSpPr txBox="1">
            <a:spLocks noChangeArrowheads="1"/>
          </p:cNvSpPr>
          <p:nvPr/>
        </p:nvSpPr>
        <p:spPr bwMode="auto">
          <a:xfrm>
            <a:off x="762000" y="2743200"/>
            <a:ext cx="329247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Neutral</a:t>
            </a:r>
            <a:r>
              <a:rPr lang="en-US" b="1"/>
              <a:t> – </a:t>
            </a:r>
            <a:r>
              <a:rPr lang="en-US" sz="2000" b="1"/>
              <a:t>pH 7;</a:t>
            </a:r>
            <a:br>
              <a:rPr lang="en-US" sz="2000" b="1"/>
            </a:br>
            <a:r>
              <a:rPr lang="en-US" sz="2000" b="1"/>
              <a:t>indicates equal concentrations of H</a:t>
            </a:r>
            <a:r>
              <a:rPr lang="en-US" sz="2000" b="1" baseline="30000"/>
              <a:t>+</a:t>
            </a:r>
            <a:br>
              <a:rPr lang="en-US" sz="2000" b="1" baseline="30000"/>
            </a:br>
            <a:r>
              <a:rPr lang="en-US" sz="2000" b="1"/>
              <a:t>and OH</a:t>
            </a:r>
            <a:r>
              <a:rPr lang="en-US" sz="2000" b="1" baseline="30000"/>
              <a:t>-</a:t>
            </a:r>
          </a:p>
        </p:txBody>
      </p:sp>
      <p:sp>
        <p:nvSpPr>
          <p:cNvPr id="23558" name="Text Box 5"/>
          <p:cNvSpPr txBox="1">
            <a:spLocks noChangeArrowheads="1"/>
          </p:cNvSpPr>
          <p:nvPr/>
        </p:nvSpPr>
        <p:spPr bwMode="auto">
          <a:xfrm>
            <a:off x="762000" y="4114800"/>
            <a:ext cx="3657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Acidic</a:t>
            </a:r>
            <a:r>
              <a:rPr lang="en-US" b="1"/>
              <a:t> – </a:t>
            </a:r>
            <a:r>
              <a:rPr lang="en-US" sz="2000" b="1"/>
              <a:t>pH less than</a:t>
            </a:r>
            <a:br>
              <a:rPr lang="en-US" sz="2000" b="1"/>
            </a:br>
            <a:r>
              <a:rPr lang="en-US" sz="2000" b="1"/>
              <a:t>7; indicates a greater concentration of H</a:t>
            </a:r>
            <a:r>
              <a:rPr lang="en-US" sz="2000" b="1" baseline="30000"/>
              <a:t>+</a:t>
            </a:r>
          </a:p>
        </p:txBody>
      </p:sp>
      <p:sp>
        <p:nvSpPr>
          <p:cNvPr id="23559" name="Text Box 6"/>
          <p:cNvSpPr txBox="1">
            <a:spLocks noChangeArrowheads="1"/>
          </p:cNvSpPr>
          <p:nvPr/>
        </p:nvSpPr>
        <p:spPr bwMode="auto">
          <a:xfrm>
            <a:off x="762000" y="5105400"/>
            <a:ext cx="4724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Basic or alkaline</a:t>
            </a:r>
            <a:r>
              <a:rPr lang="en-US" b="1"/>
              <a:t> – </a:t>
            </a:r>
            <a:r>
              <a:rPr lang="en-US" sz="2000" b="1"/>
              <a:t>pH greater than 7;</a:t>
            </a:r>
          </a:p>
          <a:p>
            <a:pPr eaLnBrk="1" hangingPunct="1"/>
            <a:r>
              <a:rPr lang="en-US" sz="2000" b="1"/>
              <a:t>indicates a greater concentration of OH</a:t>
            </a:r>
            <a:r>
              <a:rPr lang="en-US" sz="2000" b="1" baseline="30000"/>
              <a:t>-</a:t>
            </a:r>
          </a:p>
        </p:txBody>
      </p:sp>
      <p:pic>
        <p:nvPicPr>
          <p:cNvPr id="23560" name="Picture 99" descr="shi25707_02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1575" y="3251200"/>
            <a:ext cx="524510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1" name="AutoShape 11"/>
          <p:cNvSpPr>
            <a:spLocks noChangeAspect="1" noChangeArrowheads="1" noTextEdit="1"/>
          </p:cNvSpPr>
          <p:nvPr/>
        </p:nvSpPr>
        <p:spPr bwMode="auto">
          <a:xfrm>
            <a:off x="3194050" y="3230563"/>
            <a:ext cx="5840413" cy="150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62" name="Rectangle 13"/>
          <p:cNvSpPr>
            <a:spLocks noChangeArrowheads="1"/>
          </p:cNvSpPr>
          <p:nvPr/>
        </p:nvSpPr>
        <p:spPr bwMode="auto">
          <a:xfrm>
            <a:off x="6772275" y="4618038"/>
            <a:ext cx="206375"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OH</a:t>
            </a:r>
            <a:endParaRPr lang="en-US"/>
          </a:p>
        </p:txBody>
      </p:sp>
      <p:sp>
        <p:nvSpPr>
          <p:cNvPr id="23563" name="Rectangle 14"/>
          <p:cNvSpPr>
            <a:spLocks noChangeArrowheads="1"/>
          </p:cNvSpPr>
          <p:nvPr/>
        </p:nvSpPr>
        <p:spPr bwMode="auto">
          <a:xfrm>
            <a:off x="6919913" y="4619625"/>
            <a:ext cx="71437" cy="9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500" b="1">
                <a:solidFill>
                  <a:srgbClr val="000000"/>
                </a:solidFill>
                <a:latin typeface="Arial" pitchFamily="34" charset="0"/>
              </a:rPr>
              <a:t>–</a:t>
            </a:r>
            <a:endParaRPr lang="en-US"/>
          </a:p>
        </p:txBody>
      </p:sp>
      <p:sp>
        <p:nvSpPr>
          <p:cNvPr id="23564" name="Rectangle 15"/>
          <p:cNvSpPr>
            <a:spLocks noChangeArrowheads="1"/>
          </p:cNvSpPr>
          <p:nvPr/>
        </p:nvSpPr>
        <p:spPr bwMode="auto">
          <a:xfrm>
            <a:off x="6978650" y="4618038"/>
            <a:ext cx="1233488"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concentration increases</a:t>
            </a:r>
            <a:endParaRPr lang="en-US"/>
          </a:p>
        </p:txBody>
      </p:sp>
      <p:sp>
        <p:nvSpPr>
          <p:cNvPr id="23565" name="Rectangle 16"/>
          <p:cNvSpPr>
            <a:spLocks noChangeArrowheads="1"/>
          </p:cNvSpPr>
          <p:nvPr/>
        </p:nvSpPr>
        <p:spPr bwMode="auto">
          <a:xfrm>
            <a:off x="4478338" y="4618038"/>
            <a:ext cx="128587"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H</a:t>
            </a:r>
            <a:endParaRPr lang="en-US"/>
          </a:p>
        </p:txBody>
      </p:sp>
      <p:sp>
        <p:nvSpPr>
          <p:cNvPr id="23566" name="Rectangle 17"/>
          <p:cNvSpPr>
            <a:spLocks noChangeArrowheads="1"/>
          </p:cNvSpPr>
          <p:nvPr/>
        </p:nvSpPr>
        <p:spPr bwMode="auto">
          <a:xfrm>
            <a:off x="4549775" y="4619625"/>
            <a:ext cx="71438" cy="9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500" b="1">
                <a:solidFill>
                  <a:srgbClr val="000000"/>
                </a:solidFill>
                <a:latin typeface="Arial" pitchFamily="34" charset="0"/>
              </a:rPr>
              <a:t>+</a:t>
            </a:r>
            <a:endParaRPr lang="en-US"/>
          </a:p>
        </p:txBody>
      </p:sp>
      <p:sp>
        <p:nvSpPr>
          <p:cNvPr id="23567" name="Rectangle 18"/>
          <p:cNvSpPr>
            <a:spLocks noChangeArrowheads="1"/>
          </p:cNvSpPr>
          <p:nvPr/>
        </p:nvSpPr>
        <p:spPr bwMode="auto">
          <a:xfrm>
            <a:off x="4633913" y="4618038"/>
            <a:ext cx="1233487"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concentration increases</a:t>
            </a:r>
            <a:endParaRPr lang="en-US"/>
          </a:p>
        </p:txBody>
      </p:sp>
      <p:sp>
        <p:nvSpPr>
          <p:cNvPr id="23568" name="Rectangle 19"/>
          <p:cNvSpPr>
            <a:spLocks noChangeArrowheads="1"/>
          </p:cNvSpPr>
          <p:nvPr/>
        </p:nvSpPr>
        <p:spPr bwMode="auto">
          <a:xfrm>
            <a:off x="3811588" y="3325813"/>
            <a:ext cx="354012"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Acidic</a:t>
            </a:r>
            <a:endParaRPr lang="en-US"/>
          </a:p>
        </p:txBody>
      </p:sp>
      <p:sp>
        <p:nvSpPr>
          <p:cNvPr id="23569" name="Rectangle 20"/>
          <p:cNvSpPr>
            <a:spLocks noChangeArrowheads="1"/>
          </p:cNvSpPr>
          <p:nvPr/>
        </p:nvSpPr>
        <p:spPr bwMode="auto">
          <a:xfrm>
            <a:off x="3811588" y="3441700"/>
            <a:ext cx="12858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H</a:t>
            </a:r>
            <a:endParaRPr lang="en-US"/>
          </a:p>
        </p:txBody>
      </p:sp>
      <p:sp>
        <p:nvSpPr>
          <p:cNvPr id="23570" name="Rectangle 21"/>
          <p:cNvSpPr>
            <a:spLocks noChangeArrowheads="1"/>
          </p:cNvSpPr>
          <p:nvPr/>
        </p:nvSpPr>
        <p:spPr bwMode="auto">
          <a:xfrm>
            <a:off x="3881438" y="3443288"/>
            <a:ext cx="71437" cy="9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500" b="1">
                <a:solidFill>
                  <a:srgbClr val="000000"/>
                </a:solidFill>
                <a:latin typeface="Arial" pitchFamily="34" charset="0"/>
              </a:rPr>
              <a:t>+</a:t>
            </a:r>
            <a:endParaRPr lang="en-US"/>
          </a:p>
        </p:txBody>
      </p:sp>
      <p:sp>
        <p:nvSpPr>
          <p:cNvPr id="23571" name="Rectangle 22"/>
          <p:cNvSpPr>
            <a:spLocks noChangeArrowheads="1"/>
          </p:cNvSpPr>
          <p:nvPr/>
        </p:nvSpPr>
        <p:spPr bwMode="auto">
          <a:xfrm>
            <a:off x="3228975" y="3338513"/>
            <a:ext cx="4953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cs typeface="Arial" pitchFamily="34" charset="0"/>
              </a:rPr>
              <a:t>Relative</a:t>
            </a:r>
          </a:p>
          <a:p>
            <a:r>
              <a:rPr lang="en-US" sz="800" b="1">
                <a:solidFill>
                  <a:srgbClr val="000000"/>
                </a:solidFill>
                <a:latin typeface="Arial" pitchFamily="34" charset="0"/>
                <a:cs typeface="Arial" pitchFamily="34" charset="0"/>
              </a:rPr>
              <a:t>Amounts</a:t>
            </a:r>
          </a:p>
          <a:p>
            <a:r>
              <a:rPr lang="en-US" sz="800" b="1">
                <a:solidFill>
                  <a:srgbClr val="000000"/>
                </a:solidFill>
                <a:latin typeface="Arial" pitchFamily="34" charset="0"/>
                <a:cs typeface="Arial" pitchFamily="34" charset="0"/>
              </a:rPr>
              <a:t>of H</a:t>
            </a:r>
            <a:r>
              <a:rPr lang="en-US" sz="800" b="1" baseline="30000">
                <a:solidFill>
                  <a:srgbClr val="000000"/>
                </a:solidFill>
                <a:latin typeface="Arial" pitchFamily="34" charset="0"/>
                <a:cs typeface="Arial" pitchFamily="34" charset="0"/>
              </a:rPr>
              <a:t>+</a:t>
            </a:r>
            <a:r>
              <a:rPr lang="en-US" sz="800" b="1">
                <a:solidFill>
                  <a:srgbClr val="000000"/>
                </a:solidFill>
                <a:latin typeface="Arial" pitchFamily="34" charset="0"/>
                <a:cs typeface="Arial" pitchFamily="34" charset="0"/>
              </a:rPr>
              <a:t> (red)</a:t>
            </a:r>
          </a:p>
          <a:p>
            <a:r>
              <a:rPr lang="en-US" sz="800" b="1">
                <a:solidFill>
                  <a:srgbClr val="000000"/>
                </a:solidFill>
                <a:latin typeface="Arial" pitchFamily="34" charset="0"/>
                <a:cs typeface="Arial" pitchFamily="34" charset="0"/>
              </a:rPr>
              <a:t>and OH</a:t>
            </a:r>
            <a:r>
              <a:rPr lang="en-US" sz="800" b="1" baseline="30000">
                <a:solidFill>
                  <a:srgbClr val="000000"/>
                </a:solidFill>
                <a:latin typeface="Arial" pitchFamily="34" charset="0"/>
                <a:cs typeface="Arial" pitchFamily="34" charset="0"/>
              </a:rPr>
              <a:t>–</a:t>
            </a:r>
          </a:p>
          <a:p>
            <a:r>
              <a:rPr lang="en-US" sz="800" b="1">
                <a:solidFill>
                  <a:srgbClr val="000000"/>
                </a:solidFill>
                <a:latin typeface="Arial" pitchFamily="34" charset="0"/>
                <a:cs typeface="Arial" pitchFamily="34" charset="0"/>
              </a:rPr>
              <a:t>(blue)</a:t>
            </a:r>
            <a:endParaRPr lang="en-US" sz="800" b="1">
              <a:latin typeface="Arial" pitchFamily="34" charset="0"/>
              <a:cs typeface="Arial" pitchFamily="34" charset="0"/>
            </a:endParaRPr>
          </a:p>
        </p:txBody>
      </p:sp>
      <p:sp>
        <p:nvSpPr>
          <p:cNvPr id="23572" name="Rectangle 30"/>
          <p:cNvSpPr>
            <a:spLocks noChangeArrowheads="1"/>
          </p:cNvSpPr>
          <p:nvPr/>
        </p:nvSpPr>
        <p:spPr bwMode="auto">
          <a:xfrm>
            <a:off x="8597900" y="4200525"/>
            <a:ext cx="2762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Basic</a:t>
            </a:r>
          </a:p>
          <a:p>
            <a:r>
              <a:rPr lang="en-US" sz="800" b="1">
                <a:solidFill>
                  <a:srgbClr val="000000"/>
                </a:solidFill>
                <a:latin typeface="Arial" pitchFamily="34" charset="0"/>
              </a:rPr>
              <a:t>OH</a:t>
            </a:r>
            <a:r>
              <a:rPr lang="en-US" sz="800" b="1" baseline="30000">
                <a:solidFill>
                  <a:srgbClr val="000000"/>
                </a:solidFill>
                <a:latin typeface="Arial" pitchFamily="34" charset="0"/>
              </a:rPr>
              <a:t>–</a:t>
            </a:r>
          </a:p>
        </p:txBody>
      </p:sp>
      <p:sp>
        <p:nvSpPr>
          <p:cNvPr id="23573" name="Rectangle 33"/>
          <p:cNvSpPr>
            <a:spLocks noChangeArrowheads="1"/>
          </p:cNvSpPr>
          <p:nvPr/>
        </p:nvSpPr>
        <p:spPr bwMode="auto">
          <a:xfrm>
            <a:off x="4141788" y="3767138"/>
            <a:ext cx="338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cs typeface="Arial" pitchFamily="34" charset="0"/>
              </a:rPr>
              <a:t>2.0</a:t>
            </a:r>
          </a:p>
          <a:p>
            <a:r>
              <a:rPr lang="en-US" sz="800" b="1">
                <a:solidFill>
                  <a:srgbClr val="000000"/>
                </a:solidFill>
                <a:latin typeface="Arial" pitchFamily="34" charset="0"/>
                <a:cs typeface="Arial" pitchFamily="34" charset="0"/>
              </a:rPr>
              <a:t>gastric</a:t>
            </a:r>
          </a:p>
          <a:p>
            <a:r>
              <a:rPr lang="en-US" sz="800" b="1">
                <a:solidFill>
                  <a:srgbClr val="000000"/>
                </a:solidFill>
                <a:latin typeface="Arial" pitchFamily="34" charset="0"/>
                <a:cs typeface="Arial" pitchFamily="34" charset="0"/>
              </a:rPr>
              <a:t>juice</a:t>
            </a:r>
            <a:endParaRPr lang="en-US" sz="800" b="1">
              <a:latin typeface="Arial" pitchFamily="34" charset="0"/>
              <a:cs typeface="Arial" pitchFamily="34" charset="0"/>
            </a:endParaRPr>
          </a:p>
        </p:txBody>
      </p:sp>
      <p:sp>
        <p:nvSpPr>
          <p:cNvPr id="23574" name="Rectangle 44"/>
          <p:cNvSpPr>
            <a:spLocks noChangeArrowheads="1"/>
          </p:cNvSpPr>
          <p:nvPr/>
        </p:nvSpPr>
        <p:spPr bwMode="auto">
          <a:xfrm>
            <a:off x="5854700" y="4110038"/>
            <a:ext cx="2222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6.0</a:t>
            </a:r>
          </a:p>
          <a:p>
            <a:r>
              <a:rPr lang="en-US" sz="800" b="1">
                <a:solidFill>
                  <a:srgbClr val="000000"/>
                </a:solidFill>
                <a:latin typeface="Arial" pitchFamily="34" charset="0"/>
              </a:rPr>
              <a:t>corn</a:t>
            </a:r>
          </a:p>
        </p:txBody>
      </p:sp>
      <p:sp>
        <p:nvSpPr>
          <p:cNvPr id="23575" name="Rectangle 49"/>
          <p:cNvSpPr>
            <a:spLocks noChangeArrowheads="1"/>
          </p:cNvSpPr>
          <p:nvPr/>
        </p:nvSpPr>
        <p:spPr bwMode="auto">
          <a:xfrm>
            <a:off x="6354763" y="4052888"/>
            <a:ext cx="400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7.0</a:t>
            </a:r>
          </a:p>
          <a:p>
            <a:r>
              <a:rPr lang="en-US" sz="800" b="1">
                <a:solidFill>
                  <a:srgbClr val="000000"/>
                </a:solidFill>
                <a:latin typeface="Arial" pitchFamily="34" charset="0"/>
              </a:rPr>
              <a:t>Distilled</a:t>
            </a:r>
          </a:p>
          <a:p>
            <a:r>
              <a:rPr lang="en-US" sz="800" b="1">
                <a:solidFill>
                  <a:srgbClr val="000000"/>
                </a:solidFill>
                <a:latin typeface="Arial" pitchFamily="34" charset="0"/>
              </a:rPr>
              <a:t>water</a:t>
            </a:r>
          </a:p>
        </p:txBody>
      </p:sp>
      <p:sp>
        <p:nvSpPr>
          <p:cNvPr id="23576" name="Rectangle 55"/>
          <p:cNvSpPr>
            <a:spLocks noChangeArrowheads="1"/>
          </p:cNvSpPr>
          <p:nvPr/>
        </p:nvSpPr>
        <p:spPr bwMode="auto">
          <a:xfrm>
            <a:off x="6772275" y="3937000"/>
            <a:ext cx="263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8.0</a:t>
            </a:r>
          </a:p>
          <a:p>
            <a:r>
              <a:rPr lang="en-US" sz="800" b="1">
                <a:solidFill>
                  <a:srgbClr val="000000"/>
                </a:solidFill>
                <a:latin typeface="Arial" pitchFamily="34" charset="0"/>
              </a:rPr>
              <a:t>Egg</a:t>
            </a:r>
          </a:p>
          <a:p>
            <a:r>
              <a:rPr lang="en-US" sz="800" b="1">
                <a:solidFill>
                  <a:srgbClr val="000000"/>
                </a:solidFill>
                <a:latin typeface="Arial" pitchFamily="34" charset="0"/>
              </a:rPr>
              <a:t>white</a:t>
            </a:r>
          </a:p>
        </p:txBody>
      </p:sp>
      <p:sp>
        <p:nvSpPr>
          <p:cNvPr id="23577" name="Rectangle 61"/>
          <p:cNvSpPr>
            <a:spLocks noChangeArrowheads="1"/>
          </p:cNvSpPr>
          <p:nvPr/>
        </p:nvSpPr>
        <p:spPr bwMode="auto">
          <a:xfrm>
            <a:off x="7466013" y="3756025"/>
            <a:ext cx="476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10.5</a:t>
            </a:r>
          </a:p>
          <a:p>
            <a:r>
              <a:rPr lang="en-US" sz="800" b="1">
                <a:solidFill>
                  <a:srgbClr val="000000"/>
                </a:solidFill>
                <a:latin typeface="Arial" pitchFamily="34" charset="0"/>
              </a:rPr>
              <a:t>milk of</a:t>
            </a:r>
          </a:p>
          <a:p>
            <a:r>
              <a:rPr lang="en-US" sz="800" b="1">
                <a:solidFill>
                  <a:srgbClr val="000000"/>
                </a:solidFill>
                <a:latin typeface="Arial" pitchFamily="34" charset="0"/>
              </a:rPr>
              <a:t>magnesia</a:t>
            </a:r>
          </a:p>
        </p:txBody>
      </p:sp>
      <p:sp>
        <p:nvSpPr>
          <p:cNvPr id="23578" name="Rectangle 64"/>
          <p:cNvSpPr>
            <a:spLocks noChangeArrowheads="1"/>
          </p:cNvSpPr>
          <p:nvPr/>
        </p:nvSpPr>
        <p:spPr bwMode="auto">
          <a:xfrm>
            <a:off x="8045450" y="3679825"/>
            <a:ext cx="530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11.5</a:t>
            </a:r>
          </a:p>
          <a:p>
            <a:r>
              <a:rPr lang="en-US" sz="800" b="1">
                <a:solidFill>
                  <a:srgbClr val="000000"/>
                </a:solidFill>
                <a:latin typeface="Arial" pitchFamily="34" charset="0"/>
              </a:rPr>
              <a:t>Household</a:t>
            </a:r>
          </a:p>
          <a:p>
            <a:r>
              <a:rPr lang="en-US" sz="800" b="1">
                <a:solidFill>
                  <a:srgbClr val="000000"/>
                </a:solidFill>
                <a:latin typeface="Arial" pitchFamily="34" charset="0"/>
              </a:rPr>
              <a:t>ammonia</a:t>
            </a:r>
          </a:p>
        </p:txBody>
      </p:sp>
      <p:sp>
        <p:nvSpPr>
          <p:cNvPr id="23579" name="Rectangle 67"/>
          <p:cNvSpPr>
            <a:spLocks noChangeArrowheads="1"/>
          </p:cNvSpPr>
          <p:nvPr/>
        </p:nvSpPr>
        <p:spPr bwMode="auto">
          <a:xfrm>
            <a:off x="3527425" y="4489450"/>
            <a:ext cx="19208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pH</a:t>
            </a:r>
            <a:endParaRPr lang="en-US"/>
          </a:p>
        </p:txBody>
      </p:sp>
      <p:sp>
        <p:nvSpPr>
          <p:cNvPr id="23580" name="Rectangle 68"/>
          <p:cNvSpPr>
            <a:spLocks noChangeArrowheads="1"/>
          </p:cNvSpPr>
          <p:nvPr/>
        </p:nvSpPr>
        <p:spPr bwMode="auto">
          <a:xfrm>
            <a:off x="3714750" y="4489450"/>
            <a:ext cx="1095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0</a:t>
            </a:r>
            <a:endParaRPr lang="en-US"/>
          </a:p>
        </p:txBody>
      </p:sp>
      <p:sp>
        <p:nvSpPr>
          <p:cNvPr id="23581" name="Rectangle 69"/>
          <p:cNvSpPr>
            <a:spLocks noChangeArrowheads="1"/>
          </p:cNvSpPr>
          <p:nvPr/>
        </p:nvSpPr>
        <p:spPr bwMode="auto">
          <a:xfrm>
            <a:off x="4073525" y="4489450"/>
            <a:ext cx="1095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1</a:t>
            </a:r>
            <a:endParaRPr lang="en-US"/>
          </a:p>
        </p:txBody>
      </p:sp>
      <p:sp>
        <p:nvSpPr>
          <p:cNvPr id="23582" name="Rectangle 70"/>
          <p:cNvSpPr>
            <a:spLocks noChangeArrowheads="1"/>
          </p:cNvSpPr>
          <p:nvPr/>
        </p:nvSpPr>
        <p:spPr bwMode="auto">
          <a:xfrm>
            <a:off x="4446588" y="4489450"/>
            <a:ext cx="10953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2</a:t>
            </a:r>
            <a:endParaRPr lang="en-US"/>
          </a:p>
        </p:txBody>
      </p:sp>
      <p:sp>
        <p:nvSpPr>
          <p:cNvPr id="23583" name="Rectangle 71"/>
          <p:cNvSpPr>
            <a:spLocks noChangeArrowheads="1"/>
          </p:cNvSpPr>
          <p:nvPr/>
        </p:nvSpPr>
        <p:spPr bwMode="auto">
          <a:xfrm>
            <a:off x="4819650" y="4489450"/>
            <a:ext cx="1095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3</a:t>
            </a:r>
            <a:endParaRPr lang="en-US"/>
          </a:p>
        </p:txBody>
      </p:sp>
      <p:sp>
        <p:nvSpPr>
          <p:cNvPr id="23584" name="Rectangle 72"/>
          <p:cNvSpPr>
            <a:spLocks noChangeArrowheads="1"/>
          </p:cNvSpPr>
          <p:nvPr/>
        </p:nvSpPr>
        <p:spPr bwMode="auto">
          <a:xfrm>
            <a:off x="5186363" y="4489450"/>
            <a:ext cx="10953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4</a:t>
            </a:r>
            <a:endParaRPr lang="en-US"/>
          </a:p>
        </p:txBody>
      </p:sp>
      <p:sp>
        <p:nvSpPr>
          <p:cNvPr id="23585" name="Rectangle 73"/>
          <p:cNvSpPr>
            <a:spLocks noChangeArrowheads="1"/>
          </p:cNvSpPr>
          <p:nvPr/>
        </p:nvSpPr>
        <p:spPr bwMode="auto">
          <a:xfrm>
            <a:off x="5564188" y="4489450"/>
            <a:ext cx="10953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5</a:t>
            </a:r>
            <a:endParaRPr lang="en-US"/>
          </a:p>
        </p:txBody>
      </p:sp>
      <p:sp>
        <p:nvSpPr>
          <p:cNvPr id="23586" name="Rectangle 74"/>
          <p:cNvSpPr>
            <a:spLocks noChangeArrowheads="1"/>
          </p:cNvSpPr>
          <p:nvPr/>
        </p:nvSpPr>
        <p:spPr bwMode="auto">
          <a:xfrm>
            <a:off x="5937250" y="4489450"/>
            <a:ext cx="1095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6</a:t>
            </a:r>
            <a:endParaRPr lang="en-US"/>
          </a:p>
        </p:txBody>
      </p:sp>
      <p:sp>
        <p:nvSpPr>
          <p:cNvPr id="23587" name="Rectangle 75"/>
          <p:cNvSpPr>
            <a:spLocks noChangeArrowheads="1"/>
          </p:cNvSpPr>
          <p:nvPr/>
        </p:nvSpPr>
        <p:spPr bwMode="auto">
          <a:xfrm>
            <a:off x="6310313" y="4489450"/>
            <a:ext cx="10953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7</a:t>
            </a:r>
            <a:endParaRPr lang="en-US"/>
          </a:p>
        </p:txBody>
      </p:sp>
      <p:sp>
        <p:nvSpPr>
          <p:cNvPr id="23588" name="Rectangle 76"/>
          <p:cNvSpPr>
            <a:spLocks noChangeArrowheads="1"/>
          </p:cNvSpPr>
          <p:nvPr/>
        </p:nvSpPr>
        <p:spPr bwMode="auto">
          <a:xfrm>
            <a:off x="6683375" y="4489450"/>
            <a:ext cx="1095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8</a:t>
            </a:r>
            <a:endParaRPr lang="en-US"/>
          </a:p>
        </p:txBody>
      </p:sp>
      <p:sp>
        <p:nvSpPr>
          <p:cNvPr id="23589" name="Rectangle 77"/>
          <p:cNvSpPr>
            <a:spLocks noChangeArrowheads="1"/>
          </p:cNvSpPr>
          <p:nvPr/>
        </p:nvSpPr>
        <p:spPr bwMode="auto">
          <a:xfrm>
            <a:off x="7054850" y="4489450"/>
            <a:ext cx="1095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9</a:t>
            </a:r>
            <a:endParaRPr lang="en-US"/>
          </a:p>
        </p:txBody>
      </p:sp>
      <p:sp>
        <p:nvSpPr>
          <p:cNvPr id="23590" name="Rectangle 78"/>
          <p:cNvSpPr>
            <a:spLocks noChangeArrowheads="1"/>
          </p:cNvSpPr>
          <p:nvPr/>
        </p:nvSpPr>
        <p:spPr bwMode="auto">
          <a:xfrm>
            <a:off x="7383463" y="4489450"/>
            <a:ext cx="16668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10</a:t>
            </a:r>
            <a:endParaRPr lang="en-US"/>
          </a:p>
        </p:txBody>
      </p:sp>
      <p:sp>
        <p:nvSpPr>
          <p:cNvPr id="23591" name="Rectangle 79"/>
          <p:cNvSpPr>
            <a:spLocks noChangeArrowheads="1"/>
          </p:cNvSpPr>
          <p:nvPr/>
        </p:nvSpPr>
        <p:spPr bwMode="auto">
          <a:xfrm>
            <a:off x="7756525" y="4489450"/>
            <a:ext cx="1095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1</a:t>
            </a:r>
            <a:endParaRPr lang="en-US"/>
          </a:p>
        </p:txBody>
      </p:sp>
      <p:sp>
        <p:nvSpPr>
          <p:cNvPr id="23592" name="Rectangle 80"/>
          <p:cNvSpPr>
            <a:spLocks noChangeArrowheads="1"/>
          </p:cNvSpPr>
          <p:nvPr/>
        </p:nvSpPr>
        <p:spPr bwMode="auto">
          <a:xfrm>
            <a:off x="7800975" y="4489450"/>
            <a:ext cx="1095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1</a:t>
            </a:r>
            <a:endParaRPr lang="en-US"/>
          </a:p>
        </p:txBody>
      </p:sp>
      <p:sp>
        <p:nvSpPr>
          <p:cNvPr id="23593" name="Rectangle 81"/>
          <p:cNvSpPr>
            <a:spLocks noChangeArrowheads="1"/>
          </p:cNvSpPr>
          <p:nvPr/>
        </p:nvSpPr>
        <p:spPr bwMode="auto">
          <a:xfrm>
            <a:off x="8121650" y="4489450"/>
            <a:ext cx="16668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12</a:t>
            </a:r>
            <a:endParaRPr lang="en-US"/>
          </a:p>
        </p:txBody>
      </p:sp>
      <p:sp>
        <p:nvSpPr>
          <p:cNvPr id="23594" name="Rectangle 82"/>
          <p:cNvSpPr>
            <a:spLocks noChangeArrowheads="1"/>
          </p:cNvSpPr>
          <p:nvPr/>
        </p:nvSpPr>
        <p:spPr bwMode="auto">
          <a:xfrm>
            <a:off x="8494713" y="4489450"/>
            <a:ext cx="16668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13</a:t>
            </a:r>
            <a:endParaRPr lang="en-US"/>
          </a:p>
        </p:txBody>
      </p:sp>
      <p:sp>
        <p:nvSpPr>
          <p:cNvPr id="23595" name="Rectangle 83"/>
          <p:cNvSpPr>
            <a:spLocks noChangeArrowheads="1"/>
          </p:cNvSpPr>
          <p:nvPr/>
        </p:nvSpPr>
        <p:spPr bwMode="auto">
          <a:xfrm>
            <a:off x="8848725" y="4489450"/>
            <a:ext cx="16668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14</a:t>
            </a:r>
            <a:endParaRPr lang="en-US"/>
          </a:p>
        </p:txBody>
      </p:sp>
      <p:sp>
        <p:nvSpPr>
          <p:cNvPr id="23596" name="Rectangle 84"/>
          <p:cNvSpPr>
            <a:spLocks noChangeArrowheads="1"/>
          </p:cNvSpPr>
          <p:nvPr/>
        </p:nvSpPr>
        <p:spPr bwMode="auto">
          <a:xfrm>
            <a:off x="8302625" y="4624388"/>
            <a:ext cx="790575"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Basic (alkaline)</a:t>
            </a:r>
            <a:endParaRPr lang="en-US"/>
          </a:p>
        </p:txBody>
      </p:sp>
      <p:sp>
        <p:nvSpPr>
          <p:cNvPr id="23597" name="Rectangle 85"/>
          <p:cNvSpPr>
            <a:spLocks noChangeArrowheads="1"/>
          </p:cNvSpPr>
          <p:nvPr/>
        </p:nvSpPr>
        <p:spPr bwMode="auto">
          <a:xfrm>
            <a:off x="6169025" y="4624388"/>
            <a:ext cx="404813"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Neutral</a:t>
            </a:r>
            <a:endParaRPr lang="en-US"/>
          </a:p>
        </p:txBody>
      </p:sp>
      <p:sp>
        <p:nvSpPr>
          <p:cNvPr id="23598" name="Rectangle 86"/>
          <p:cNvSpPr>
            <a:spLocks noChangeArrowheads="1"/>
          </p:cNvSpPr>
          <p:nvPr/>
        </p:nvSpPr>
        <p:spPr bwMode="auto">
          <a:xfrm>
            <a:off x="3714750" y="4618038"/>
            <a:ext cx="354013"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rPr>
              <a:t>Acidic</a:t>
            </a:r>
            <a:endParaRPr lang="en-US"/>
          </a:p>
        </p:txBody>
      </p:sp>
      <p:sp>
        <p:nvSpPr>
          <p:cNvPr id="23599" name="Freeform 87"/>
          <p:cNvSpPr>
            <a:spLocks/>
          </p:cNvSpPr>
          <p:nvPr/>
        </p:nvSpPr>
        <p:spPr bwMode="auto">
          <a:xfrm>
            <a:off x="6354763" y="3898900"/>
            <a:ext cx="77787" cy="141288"/>
          </a:xfrm>
          <a:custGeom>
            <a:avLst/>
            <a:gdLst>
              <a:gd name="T0" fmla="*/ 2147483647 w 49"/>
              <a:gd name="T1" fmla="*/ 2147483647 h 89"/>
              <a:gd name="T2" fmla="*/ 2147483647 w 49"/>
              <a:gd name="T3" fmla="*/ 2147483647 h 89"/>
              <a:gd name="T4" fmla="*/ 2147483647 w 49"/>
              <a:gd name="T5" fmla="*/ 2147483647 h 89"/>
              <a:gd name="T6" fmla="*/ 0 w 49"/>
              <a:gd name="T7" fmla="*/ 0 h 89"/>
              <a:gd name="T8" fmla="*/ 0 w 49"/>
              <a:gd name="T9" fmla="*/ 0 h 89"/>
              <a:gd name="T10" fmla="*/ 2147483647 w 49"/>
              <a:gd name="T11" fmla="*/ 2147483647 h 89"/>
              <a:gd name="T12" fmla="*/ 2147483647 w 49"/>
              <a:gd name="T13" fmla="*/ 2147483647 h 89"/>
              <a:gd name="T14" fmla="*/ 2147483647 w 49"/>
              <a:gd name="T15" fmla="*/ 2147483647 h 89"/>
              <a:gd name="T16" fmla="*/ 2147483647 w 49"/>
              <a:gd name="T17" fmla="*/ 2147483647 h 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
              <a:gd name="T28" fmla="*/ 0 h 89"/>
              <a:gd name="T29" fmla="*/ 49 w 49"/>
              <a:gd name="T30" fmla="*/ 89 h 8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 h="89">
                <a:moveTo>
                  <a:pt x="45" y="89"/>
                </a:moveTo>
                <a:lnTo>
                  <a:pt x="45" y="52"/>
                </a:lnTo>
                <a:lnTo>
                  <a:pt x="0" y="0"/>
                </a:lnTo>
                <a:lnTo>
                  <a:pt x="45" y="52"/>
                </a:lnTo>
                <a:lnTo>
                  <a:pt x="49" y="52"/>
                </a:lnTo>
                <a:lnTo>
                  <a:pt x="49" y="89"/>
                </a:lnTo>
                <a:lnTo>
                  <a:pt x="45" y="89"/>
                </a:lnTo>
                <a:close/>
              </a:path>
            </a:pathLst>
          </a:custGeom>
          <a:solidFill>
            <a:srgbClr val="000000"/>
          </a:solidFill>
          <a:ln w="0">
            <a:solidFill>
              <a:srgbClr val="000000"/>
            </a:solidFill>
            <a:round/>
            <a:headEnd/>
            <a:tailEnd/>
          </a:ln>
        </p:spPr>
        <p:txBody>
          <a:bodyPr/>
          <a:lstStyle/>
          <a:p>
            <a:endParaRPr lang="en-US"/>
          </a:p>
        </p:txBody>
      </p:sp>
      <p:sp>
        <p:nvSpPr>
          <p:cNvPr id="23600" name="Freeform 88"/>
          <p:cNvSpPr>
            <a:spLocks/>
          </p:cNvSpPr>
          <p:nvPr/>
        </p:nvSpPr>
        <p:spPr bwMode="auto">
          <a:xfrm>
            <a:off x="5905500" y="3981450"/>
            <a:ext cx="44450" cy="128588"/>
          </a:xfrm>
          <a:custGeom>
            <a:avLst/>
            <a:gdLst>
              <a:gd name="T0" fmla="*/ 0 w 28"/>
              <a:gd name="T1" fmla="*/ 2147483647 h 81"/>
              <a:gd name="T2" fmla="*/ 0 w 28"/>
              <a:gd name="T3" fmla="*/ 2147483647 h 81"/>
              <a:gd name="T4" fmla="*/ 0 w 28"/>
              <a:gd name="T5" fmla="*/ 2147483647 h 81"/>
              <a:gd name="T6" fmla="*/ 2147483647 w 28"/>
              <a:gd name="T7" fmla="*/ 0 h 81"/>
              <a:gd name="T8" fmla="*/ 2147483647 w 28"/>
              <a:gd name="T9" fmla="*/ 0 h 81"/>
              <a:gd name="T10" fmla="*/ 0 w 28"/>
              <a:gd name="T11" fmla="*/ 2147483647 h 81"/>
              <a:gd name="T12" fmla="*/ 2147483647 w 28"/>
              <a:gd name="T13" fmla="*/ 2147483647 h 81"/>
              <a:gd name="T14" fmla="*/ 2147483647 w 28"/>
              <a:gd name="T15" fmla="*/ 2147483647 h 81"/>
              <a:gd name="T16" fmla="*/ 0 w 28"/>
              <a:gd name="T17" fmla="*/ 2147483647 h 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
              <a:gd name="T28" fmla="*/ 0 h 81"/>
              <a:gd name="T29" fmla="*/ 28 w 28"/>
              <a:gd name="T30" fmla="*/ 81 h 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 h="81">
                <a:moveTo>
                  <a:pt x="0" y="81"/>
                </a:moveTo>
                <a:lnTo>
                  <a:pt x="0" y="33"/>
                </a:lnTo>
                <a:lnTo>
                  <a:pt x="28" y="0"/>
                </a:lnTo>
                <a:lnTo>
                  <a:pt x="0" y="37"/>
                </a:lnTo>
                <a:lnTo>
                  <a:pt x="4" y="33"/>
                </a:lnTo>
                <a:lnTo>
                  <a:pt x="4" y="81"/>
                </a:lnTo>
                <a:lnTo>
                  <a:pt x="0" y="81"/>
                </a:lnTo>
                <a:close/>
              </a:path>
            </a:pathLst>
          </a:custGeom>
          <a:solidFill>
            <a:srgbClr val="000000"/>
          </a:solidFill>
          <a:ln w="0">
            <a:solidFill>
              <a:srgbClr val="000000"/>
            </a:solidFill>
            <a:round/>
            <a:headEnd/>
            <a:tailEnd/>
          </a:ln>
        </p:spPr>
        <p:txBody>
          <a:bodyPr/>
          <a:lstStyle/>
          <a:p>
            <a:endParaRPr lang="en-US"/>
          </a:p>
        </p:txBody>
      </p:sp>
      <p:sp>
        <p:nvSpPr>
          <p:cNvPr id="23601" name="Freeform 89"/>
          <p:cNvSpPr>
            <a:spLocks/>
          </p:cNvSpPr>
          <p:nvPr/>
        </p:nvSpPr>
        <p:spPr bwMode="auto">
          <a:xfrm>
            <a:off x="6721475" y="3808413"/>
            <a:ext cx="128588" cy="141287"/>
          </a:xfrm>
          <a:custGeom>
            <a:avLst/>
            <a:gdLst>
              <a:gd name="T0" fmla="*/ 2147483647 w 81"/>
              <a:gd name="T1" fmla="*/ 2147483647 h 89"/>
              <a:gd name="T2" fmla="*/ 2147483647 w 81"/>
              <a:gd name="T3" fmla="*/ 2147483647 h 89"/>
              <a:gd name="T4" fmla="*/ 2147483647 w 81"/>
              <a:gd name="T5" fmla="*/ 2147483647 h 89"/>
              <a:gd name="T6" fmla="*/ 0 w 81"/>
              <a:gd name="T7" fmla="*/ 0 h 89"/>
              <a:gd name="T8" fmla="*/ 0 w 81"/>
              <a:gd name="T9" fmla="*/ 0 h 89"/>
              <a:gd name="T10" fmla="*/ 2147483647 w 81"/>
              <a:gd name="T11" fmla="*/ 2147483647 h 89"/>
              <a:gd name="T12" fmla="*/ 2147483647 w 81"/>
              <a:gd name="T13" fmla="*/ 2147483647 h 89"/>
              <a:gd name="T14" fmla="*/ 2147483647 w 81"/>
              <a:gd name="T15" fmla="*/ 2147483647 h 89"/>
              <a:gd name="T16" fmla="*/ 2147483647 w 81"/>
              <a:gd name="T17" fmla="*/ 2147483647 h 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
              <a:gd name="T28" fmla="*/ 0 h 89"/>
              <a:gd name="T29" fmla="*/ 81 w 81"/>
              <a:gd name="T30" fmla="*/ 89 h 8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 h="89">
                <a:moveTo>
                  <a:pt x="77" y="89"/>
                </a:moveTo>
                <a:lnTo>
                  <a:pt x="77" y="57"/>
                </a:lnTo>
                <a:lnTo>
                  <a:pt x="77" y="61"/>
                </a:lnTo>
                <a:lnTo>
                  <a:pt x="0" y="0"/>
                </a:lnTo>
                <a:lnTo>
                  <a:pt x="77" y="57"/>
                </a:lnTo>
                <a:lnTo>
                  <a:pt x="81" y="57"/>
                </a:lnTo>
                <a:lnTo>
                  <a:pt x="81" y="89"/>
                </a:lnTo>
                <a:lnTo>
                  <a:pt x="77" y="89"/>
                </a:lnTo>
                <a:close/>
              </a:path>
            </a:pathLst>
          </a:custGeom>
          <a:solidFill>
            <a:srgbClr val="000000"/>
          </a:solidFill>
          <a:ln w="0">
            <a:solidFill>
              <a:srgbClr val="000000"/>
            </a:solidFill>
            <a:round/>
            <a:headEnd/>
            <a:tailEnd/>
          </a:ln>
        </p:spPr>
        <p:txBody>
          <a:bodyPr/>
          <a:lstStyle/>
          <a:p>
            <a:endParaRPr lang="en-US"/>
          </a:p>
        </p:txBody>
      </p:sp>
      <p:sp>
        <p:nvSpPr>
          <p:cNvPr id="23602" name="Freeform 90"/>
          <p:cNvSpPr>
            <a:spLocks/>
          </p:cNvSpPr>
          <p:nvPr/>
        </p:nvSpPr>
        <p:spPr bwMode="auto">
          <a:xfrm>
            <a:off x="7588250" y="3597275"/>
            <a:ext cx="46038" cy="160338"/>
          </a:xfrm>
          <a:custGeom>
            <a:avLst/>
            <a:gdLst>
              <a:gd name="T0" fmla="*/ 0 w 29"/>
              <a:gd name="T1" fmla="*/ 2147483647 h 101"/>
              <a:gd name="T2" fmla="*/ 0 w 29"/>
              <a:gd name="T3" fmla="*/ 2147483647 h 101"/>
              <a:gd name="T4" fmla="*/ 0 w 29"/>
              <a:gd name="T5" fmla="*/ 2147483647 h 101"/>
              <a:gd name="T6" fmla="*/ 2147483647 w 29"/>
              <a:gd name="T7" fmla="*/ 0 h 101"/>
              <a:gd name="T8" fmla="*/ 2147483647 w 29"/>
              <a:gd name="T9" fmla="*/ 0 h 101"/>
              <a:gd name="T10" fmla="*/ 2147483647 w 29"/>
              <a:gd name="T11" fmla="*/ 2147483647 h 101"/>
              <a:gd name="T12" fmla="*/ 2147483647 w 29"/>
              <a:gd name="T13" fmla="*/ 2147483647 h 101"/>
              <a:gd name="T14" fmla="*/ 2147483647 w 29"/>
              <a:gd name="T15" fmla="*/ 2147483647 h 101"/>
              <a:gd name="T16" fmla="*/ 0 w 29"/>
              <a:gd name="T17" fmla="*/ 2147483647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101"/>
              <a:gd name="T29" fmla="*/ 29 w 29"/>
              <a:gd name="T30" fmla="*/ 101 h 10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101">
                <a:moveTo>
                  <a:pt x="0" y="101"/>
                </a:moveTo>
                <a:lnTo>
                  <a:pt x="0" y="68"/>
                </a:lnTo>
                <a:lnTo>
                  <a:pt x="25" y="0"/>
                </a:lnTo>
                <a:lnTo>
                  <a:pt x="29" y="0"/>
                </a:lnTo>
                <a:lnTo>
                  <a:pt x="4" y="68"/>
                </a:lnTo>
                <a:lnTo>
                  <a:pt x="4" y="101"/>
                </a:lnTo>
                <a:lnTo>
                  <a:pt x="0" y="101"/>
                </a:lnTo>
                <a:close/>
              </a:path>
            </a:pathLst>
          </a:custGeom>
          <a:solidFill>
            <a:srgbClr val="000000"/>
          </a:solidFill>
          <a:ln w="0">
            <a:solidFill>
              <a:srgbClr val="000000"/>
            </a:solidFill>
            <a:round/>
            <a:headEnd/>
            <a:tailEnd/>
          </a:ln>
        </p:spPr>
        <p:txBody>
          <a:bodyPr/>
          <a:lstStyle/>
          <a:p>
            <a:endParaRPr lang="en-US"/>
          </a:p>
        </p:txBody>
      </p:sp>
      <p:sp>
        <p:nvSpPr>
          <p:cNvPr id="23603" name="Freeform 91"/>
          <p:cNvSpPr>
            <a:spLocks/>
          </p:cNvSpPr>
          <p:nvPr/>
        </p:nvSpPr>
        <p:spPr bwMode="auto">
          <a:xfrm>
            <a:off x="8020050" y="3506788"/>
            <a:ext cx="134938" cy="173037"/>
          </a:xfrm>
          <a:custGeom>
            <a:avLst/>
            <a:gdLst>
              <a:gd name="T0" fmla="*/ 2147483647 w 85"/>
              <a:gd name="T1" fmla="*/ 2147483647 h 109"/>
              <a:gd name="T2" fmla="*/ 2147483647 w 85"/>
              <a:gd name="T3" fmla="*/ 2147483647 h 109"/>
              <a:gd name="T4" fmla="*/ 2147483647 w 85"/>
              <a:gd name="T5" fmla="*/ 2147483647 h 109"/>
              <a:gd name="T6" fmla="*/ 0 w 85"/>
              <a:gd name="T7" fmla="*/ 0 h 109"/>
              <a:gd name="T8" fmla="*/ 0 w 85"/>
              <a:gd name="T9" fmla="*/ 0 h 109"/>
              <a:gd name="T10" fmla="*/ 2147483647 w 85"/>
              <a:gd name="T11" fmla="*/ 2147483647 h 109"/>
              <a:gd name="T12" fmla="*/ 2147483647 w 85"/>
              <a:gd name="T13" fmla="*/ 2147483647 h 109"/>
              <a:gd name="T14" fmla="*/ 2147483647 w 85"/>
              <a:gd name="T15" fmla="*/ 2147483647 h 109"/>
              <a:gd name="T16" fmla="*/ 2147483647 w 85"/>
              <a:gd name="T17" fmla="*/ 2147483647 h 1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109"/>
              <a:gd name="T29" fmla="*/ 85 w 85"/>
              <a:gd name="T30" fmla="*/ 109 h 10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109">
                <a:moveTo>
                  <a:pt x="80" y="109"/>
                </a:moveTo>
                <a:lnTo>
                  <a:pt x="80" y="81"/>
                </a:lnTo>
                <a:lnTo>
                  <a:pt x="0" y="0"/>
                </a:lnTo>
                <a:lnTo>
                  <a:pt x="80" y="77"/>
                </a:lnTo>
                <a:lnTo>
                  <a:pt x="85" y="81"/>
                </a:lnTo>
                <a:lnTo>
                  <a:pt x="85" y="109"/>
                </a:lnTo>
                <a:lnTo>
                  <a:pt x="80" y="109"/>
                </a:lnTo>
                <a:close/>
              </a:path>
            </a:pathLst>
          </a:custGeom>
          <a:solidFill>
            <a:srgbClr val="000000"/>
          </a:solidFill>
          <a:ln w="0">
            <a:solidFill>
              <a:srgbClr val="000000"/>
            </a:solidFill>
            <a:round/>
            <a:headEnd/>
            <a:tailEnd/>
          </a:ln>
        </p:spPr>
        <p:txBody>
          <a:bodyPr/>
          <a:lstStyle/>
          <a:p>
            <a:endParaRPr lang="en-US"/>
          </a:p>
        </p:txBody>
      </p:sp>
      <p:sp>
        <p:nvSpPr>
          <p:cNvPr id="23604" name="Freeform 92"/>
          <p:cNvSpPr>
            <a:spLocks/>
          </p:cNvSpPr>
          <p:nvPr/>
        </p:nvSpPr>
        <p:spPr bwMode="auto">
          <a:xfrm>
            <a:off x="4260850" y="4143375"/>
            <a:ext cx="185738" cy="134938"/>
          </a:xfrm>
          <a:custGeom>
            <a:avLst/>
            <a:gdLst>
              <a:gd name="T0" fmla="*/ 2147483647 w 117"/>
              <a:gd name="T1" fmla="*/ 0 h 85"/>
              <a:gd name="T2" fmla="*/ 2147483647 w 117"/>
              <a:gd name="T3" fmla="*/ 2147483647 h 85"/>
              <a:gd name="T4" fmla="*/ 0 w 117"/>
              <a:gd name="T5" fmla="*/ 2147483647 h 85"/>
              <a:gd name="T6" fmla="*/ 2147483647 w 117"/>
              <a:gd name="T7" fmla="*/ 2147483647 h 85"/>
              <a:gd name="T8" fmla="*/ 2147483647 w 117"/>
              <a:gd name="T9" fmla="*/ 2147483647 h 85"/>
              <a:gd name="T10" fmla="*/ 0 w 117"/>
              <a:gd name="T11" fmla="*/ 2147483647 h 85"/>
              <a:gd name="T12" fmla="*/ 0 w 117"/>
              <a:gd name="T13" fmla="*/ 2147483647 h 85"/>
              <a:gd name="T14" fmla="*/ 0 w 117"/>
              <a:gd name="T15" fmla="*/ 0 h 85"/>
              <a:gd name="T16" fmla="*/ 2147483647 w 117"/>
              <a:gd name="T17" fmla="*/ 0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85"/>
              <a:gd name="T29" fmla="*/ 117 w 117"/>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85">
                <a:moveTo>
                  <a:pt x="4" y="0"/>
                </a:moveTo>
                <a:lnTo>
                  <a:pt x="4" y="28"/>
                </a:lnTo>
                <a:lnTo>
                  <a:pt x="0" y="28"/>
                </a:lnTo>
                <a:lnTo>
                  <a:pt x="117" y="81"/>
                </a:lnTo>
                <a:lnTo>
                  <a:pt x="117" y="85"/>
                </a:lnTo>
                <a:lnTo>
                  <a:pt x="0" y="32"/>
                </a:lnTo>
                <a:lnTo>
                  <a:pt x="0" y="28"/>
                </a:lnTo>
                <a:lnTo>
                  <a:pt x="0" y="0"/>
                </a:lnTo>
                <a:lnTo>
                  <a:pt x="4" y="0"/>
                </a:lnTo>
                <a:close/>
              </a:path>
            </a:pathLst>
          </a:custGeom>
          <a:solidFill>
            <a:srgbClr val="000000"/>
          </a:solidFill>
          <a:ln w="0">
            <a:solidFill>
              <a:srgbClr val="000000"/>
            </a:solidFill>
            <a:round/>
            <a:headEnd/>
            <a:tailEnd/>
          </a:ln>
        </p:spPr>
        <p:txBody>
          <a:bodyPr/>
          <a:lstStyle/>
          <a:p>
            <a:endParaRPr lang="en-US"/>
          </a:p>
        </p:txBody>
      </p:sp>
      <p:sp>
        <p:nvSpPr>
          <p:cNvPr id="23605" name="Freeform 93"/>
          <p:cNvSpPr>
            <a:spLocks/>
          </p:cNvSpPr>
          <p:nvPr/>
        </p:nvSpPr>
        <p:spPr bwMode="auto">
          <a:xfrm>
            <a:off x="4703763" y="4059238"/>
            <a:ext cx="115887" cy="128587"/>
          </a:xfrm>
          <a:custGeom>
            <a:avLst/>
            <a:gdLst>
              <a:gd name="T0" fmla="*/ 2147483647 w 73"/>
              <a:gd name="T1" fmla="*/ 0 h 81"/>
              <a:gd name="T2" fmla="*/ 2147483647 w 73"/>
              <a:gd name="T3" fmla="*/ 2147483647 h 81"/>
              <a:gd name="T4" fmla="*/ 0 w 73"/>
              <a:gd name="T5" fmla="*/ 2147483647 h 81"/>
              <a:gd name="T6" fmla="*/ 2147483647 w 73"/>
              <a:gd name="T7" fmla="*/ 2147483647 h 81"/>
              <a:gd name="T8" fmla="*/ 2147483647 w 73"/>
              <a:gd name="T9" fmla="*/ 2147483647 h 81"/>
              <a:gd name="T10" fmla="*/ 0 w 73"/>
              <a:gd name="T11" fmla="*/ 2147483647 h 81"/>
              <a:gd name="T12" fmla="*/ 0 w 73"/>
              <a:gd name="T13" fmla="*/ 2147483647 h 81"/>
              <a:gd name="T14" fmla="*/ 0 w 73"/>
              <a:gd name="T15" fmla="*/ 0 h 81"/>
              <a:gd name="T16" fmla="*/ 2147483647 w 73"/>
              <a:gd name="T17" fmla="*/ 0 h 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81"/>
              <a:gd name="T29" fmla="*/ 73 w 73"/>
              <a:gd name="T30" fmla="*/ 81 h 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81">
                <a:moveTo>
                  <a:pt x="4" y="0"/>
                </a:moveTo>
                <a:lnTo>
                  <a:pt x="4" y="24"/>
                </a:lnTo>
                <a:lnTo>
                  <a:pt x="0" y="24"/>
                </a:lnTo>
                <a:lnTo>
                  <a:pt x="73" y="81"/>
                </a:lnTo>
                <a:lnTo>
                  <a:pt x="0" y="28"/>
                </a:lnTo>
                <a:lnTo>
                  <a:pt x="0" y="24"/>
                </a:lnTo>
                <a:lnTo>
                  <a:pt x="0" y="0"/>
                </a:lnTo>
                <a:lnTo>
                  <a:pt x="4" y="0"/>
                </a:lnTo>
                <a:close/>
              </a:path>
            </a:pathLst>
          </a:custGeom>
          <a:solidFill>
            <a:srgbClr val="000000"/>
          </a:solidFill>
          <a:ln w="0">
            <a:solidFill>
              <a:srgbClr val="000000"/>
            </a:solidFill>
            <a:round/>
            <a:headEnd/>
            <a:tailEnd/>
          </a:ln>
        </p:spPr>
        <p:txBody>
          <a:bodyPr/>
          <a:lstStyle/>
          <a:p>
            <a:endParaRPr lang="en-US"/>
          </a:p>
        </p:txBody>
      </p:sp>
      <p:sp>
        <p:nvSpPr>
          <p:cNvPr id="23606" name="Freeform 94"/>
          <p:cNvSpPr>
            <a:spLocks/>
          </p:cNvSpPr>
          <p:nvPr/>
        </p:nvSpPr>
        <p:spPr bwMode="auto">
          <a:xfrm>
            <a:off x="5121275" y="3943350"/>
            <a:ext cx="160338" cy="147638"/>
          </a:xfrm>
          <a:custGeom>
            <a:avLst/>
            <a:gdLst>
              <a:gd name="T0" fmla="*/ 2147483647 w 101"/>
              <a:gd name="T1" fmla="*/ 0 h 93"/>
              <a:gd name="T2" fmla="*/ 2147483647 w 101"/>
              <a:gd name="T3" fmla="*/ 2147483647 h 93"/>
              <a:gd name="T4" fmla="*/ 0 w 101"/>
              <a:gd name="T5" fmla="*/ 2147483647 h 93"/>
              <a:gd name="T6" fmla="*/ 2147483647 w 101"/>
              <a:gd name="T7" fmla="*/ 2147483647 h 93"/>
              <a:gd name="T8" fmla="*/ 2147483647 w 101"/>
              <a:gd name="T9" fmla="*/ 2147483647 h 93"/>
              <a:gd name="T10" fmla="*/ 0 w 101"/>
              <a:gd name="T11" fmla="*/ 2147483647 h 93"/>
              <a:gd name="T12" fmla="*/ 0 w 101"/>
              <a:gd name="T13" fmla="*/ 2147483647 h 93"/>
              <a:gd name="T14" fmla="*/ 0 w 101"/>
              <a:gd name="T15" fmla="*/ 0 h 93"/>
              <a:gd name="T16" fmla="*/ 2147483647 w 101"/>
              <a:gd name="T17" fmla="*/ 0 h 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1"/>
              <a:gd name="T28" fmla="*/ 0 h 93"/>
              <a:gd name="T29" fmla="*/ 101 w 101"/>
              <a:gd name="T30" fmla="*/ 93 h 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1" h="93">
                <a:moveTo>
                  <a:pt x="4" y="0"/>
                </a:moveTo>
                <a:lnTo>
                  <a:pt x="4" y="24"/>
                </a:lnTo>
                <a:lnTo>
                  <a:pt x="0" y="24"/>
                </a:lnTo>
                <a:lnTo>
                  <a:pt x="101" y="93"/>
                </a:lnTo>
                <a:lnTo>
                  <a:pt x="0" y="29"/>
                </a:lnTo>
                <a:lnTo>
                  <a:pt x="0" y="24"/>
                </a:lnTo>
                <a:lnTo>
                  <a:pt x="0" y="0"/>
                </a:lnTo>
                <a:lnTo>
                  <a:pt x="4" y="0"/>
                </a:lnTo>
                <a:close/>
              </a:path>
            </a:pathLst>
          </a:custGeom>
          <a:solidFill>
            <a:srgbClr val="000000"/>
          </a:solidFill>
          <a:ln w="0">
            <a:solidFill>
              <a:srgbClr val="000000"/>
            </a:solidFill>
            <a:round/>
            <a:headEnd/>
            <a:tailEnd/>
          </a:ln>
        </p:spPr>
        <p:txBody>
          <a:bodyPr/>
          <a:lstStyle/>
          <a:p>
            <a:endParaRPr lang="en-US"/>
          </a:p>
        </p:txBody>
      </p:sp>
      <p:sp>
        <p:nvSpPr>
          <p:cNvPr id="23607" name="Freeform 95"/>
          <p:cNvSpPr>
            <a:spLocks/>
          </p:cNvSpPr>
          <p:nvPr/>
        </p:nvSpPr>
        <p:spPr bwMode="auto">
          <a:xfrm>
            <a:off x="5591175" y="3783013"/>
            <a:ext cx="107950" cy="212725"/>
          </a:xfrm>
          <a:custGeom>
            <a:avLst/>
            <a:gdLst>
              <a:gd name="T0" fmla="*/ 2147483647 w 68"/>
              <a:gd name="T1" fmla="*/ 0 h 134"/>
              <a:gd name="T2" fmla="*/ 2147483647 w 68"/>
              <a:gd name="T3" fmla="*/ 2147483647 h 134"/>
              <a:gd name="T4" fmla="*/ 0 w 68"/>
              <a:gd name="T5" fmla="*/ 2147483647 h 134"/>
              <a:gd name="T6" fmla="*/ 2147483647 w 68"/>
              <a:gd name="T7" fmla="*/ 2147483647 h 134"/>
              <a:gd name="T8" fmla="*/ 2147483647 w 68"/>
              <a:gd name="T9" fmla="*/ 2147483647 h 134"/>
              <a:gd name="T10" fmla="*/ 0 w 68"/>
              <a:gd name="T11" fmla="*/ 2147483647 h 134"/>
              <a:gd name="T12" fmla="*/ 0 w 68"/>
              <a:gd name="T13" fmla="*/ 2147483647 h 134"/>
              <a:gd name="T14" fmla="*/ 0 w 68"/>
              <a:gd name="T15" fmla="*/ 0 h 134"/>
              <a:gd name="T16" fmla="*/ 2147483647 w 68"/>
              <a:gd name="T17" fmla="*/ 0 h 1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134"/>
              <a:gd name="T29" fmla="*/ 68 w 68"/>
              <a:gd name="T30" fmla="*/ 134 h 1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134">
                <a:moveTo>
                  <a:pt x="4" y="0"/>
                </a:moveTo>
                <a:lnTo>
                  <a:pt x="4" y="24"/>
                </a:lnTo>
                <a:lnTo>
                  <a:pt x="0" y="24"/>
                </a:lnTo>
                <a:lnTo>
                  <a:pt x="68" y="134"/>
                </a:lnTo>
                <a:lnTo>
                  <a:pt x="0" y="24"/>
                </a:lnTo>
                <a:lnTo>
                  <a:pt x="0" y="0"/>
                </a:lnTo>
                <a:lnTo>
                  <a:pt x="4" y="0"/>
                </a:lnTo>
                <a:close/>
              </a:path>
            </a:pathLst>
          </a:custGeom>
          <a:solidFill>
            <a:srgbClr val="000000"/>
          </a:solidFill>
          <a:ln w="0">
            <a:solidFill>
              <a:srgbClr val="000000"/>
            </a:solidFill>
            <a:round/>
            <a:headEnd/>
            <a:tailEnd/>
          </a:ln>
        </p:spPr>
        <p:txBody>
          <a:bodyPr/>
          <a:lstStyle/>
          <a:p>
            <a:endParaRPr lang="en-US"/>
          </a:p>
        </p:txBody>
      </p:sp>
      <p:sp>
        <p:nvSpPr>
          <p:cNvPr id="23608" name="Freeform 96"/>
          <p:cNvSpPr>
            <a:spLocks/>
          </p:cNvSpPr>
          <p:nvPr/>
        </p:nvSpPr>
        <p:spPr bwMode="auto">
          <a:xfrm>
            <a:off x="6097588" y="3732213"/>
            <a:ext cx="96837" cy="153987"/>
          </a:xfrm>
          <a:custGeom>
            <a:avLst/>
            <a:gdLst>
              <a:gd name="T0" fmla="*/ 2147483647 w 61"/>
              <a:gd name="T1" fmla="*/ 0 h 97"/>
              <a:gd name="T2" fmla="*/ 2147483647 w 61"/>
              <a:gd name="T3" fmla="*/ 2147483647 h 97"/>
              <a:gd name="T4" fmla="*/ 0 w 61"/>
              <a:gd name="T5" fmla="*/ 2147483647 h 97"/>
              <a:gd name="T6" fmla="*/ 2147483647 w 61"/>
              <a:gd name="T7" fmla="*/ 2147483647 h 97"/>
              <a:gd name="T8" fmla="*/ 2147483647 w 61"/>
              <a:gd name="T9" fmla="*/ 2147483647 h 97"/>
              <a:gd name="T10" fmla="*/ 0 w 61"/>
              <a:gd name="T11" fmla="*/ 2147483647 h 97"/>
              <a:gd name="T12" fmla="*/ 0 w 61"/>
              <a:gd name="T13" fmla="*/ 2147483647 h 97"/>
              <a:gd name="T14" fmla="*/ 0 w 61"/>
              <a:gd name="T15" fmla="*/ 0 h 97"/>
              <a:gd name="T16" fmla="*/ 2147483647 w 61"/>
              <a:gd name="T17" fmla="*/ 0 h 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97"/>
              <a:gd name="T29" fmla="*/ 61 w 61"/>
              <a:gd name="T30" fmla="*/ 97 h 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97">
                <a:moveTo>
                  <a:pt x="4" y="0"/>
                </a:moveTo>
                <a:lnTo>
                  <a:pt x="4" y="24"/>
                </a:lnTo>
                <a:lnTo>
                  <a:pt x="0" y="24"/>
                </a:lnTo>
                <a:lnTo>
                  <a:pt x="61" y="97"/>
                </a:lnTo>
                <a:lnTo>
                  <a:pt x="0" y="28"/>
                </a:lnTo>
                <a:lnTo>
                  <a:pt x="0" y="24"/>
                </a:lnTo>
                <a:lnTo>
                  <a:pt x="0" y="0"/>
                </a:lnTo>
                <a:lnTo>
                  <a:pt x="4" y="0"/>
                </a:lnTo>
                <a:close/>
              </a:path>
            </a:pathLst>
          </a:custGeom>
          <a:solidFill>
            <a:srgbClr val="000000"/>
          </a:solidFill>
          <a:ln w="0">
            <a:solidFill>
              <a:srgbClr val="000000"/>
            </a:solidFill>
            <a:round/>
            <a:headEnd/>
            <a:tailEnd/>
          </a:ln>
        </p:spPr>
        <p:txBody>
          <a:bodyPr/>
          <a:lstStyle/>
          <a:p>
            <a:endParaRPr lang="en-US"/>
          </a:p>
        </p:txBody>
      </p:sp>
      <p:sp>
        <p:nvSpPr>
          <p:cNvPr id="23609" name="Rectangle 97"/>
          <p:cNvSpPr>
            <a:spLocks noChangeArrowheads="1"/>
          </p:cNvSpPr>
          <p:nvPr/>
        </p:nvSpPr>
        <p:spPr bwMode="auto">
          <a:xfrm>
            <a:off x="6496050" y="3673475"/>
            <a:ext cx="6350" cy="134938"/>
          </a:xfrm>
          <a:prstGeom prst="rect">
            <a:avLst/>
          </a:prstGeom>
          <a:solidFill>
            <a:srgbClr val="000000"/>
          </a:solidFill>
          <a:ln w="0">
            <a:solidFill>
              <a:srgbClr val="000000"/>
            </a:solidFill>
            <a:miter lim="800000"/>
            <a:headEnd/>
            <a:tailEnd/>
          </a:ln>
        </p:spPr>
        <p:txBody>
          <a:bodyPr/>
          <a:lstStyle/>
          <a:p>
            <a:endParaRPr lang="en-US"/>
          </a:p>
        </p:txBody>
      </p:sp>
      <p:sp>
        <p:nvSpPr>
          <p:cNvPr id="23610" name="Freeform 98"/>
          <p:cNvSpPr>
            <a:spLocks/>
          </p:cNvSpPr>
          <p:nvPr/>
        </p:nvSpPr>
        <p:spPr bwMode="auto">
          <a:xfrm>
            <a:off x="6881813" y="3597275"/>
            <a:ext cx="128587" cy="128588"/>
          </a:xfrm>
          <a:custGeom>
            <a:avLst/>
            <a:gdLst>
              <a:gd name="T0" fmla="*/ 2147483647 w 81"/>
              <a:gd name="T1" fmla="*/ 0 h 81"/>
              <a:gd name="T2" fmla="*/ 2147483647 w 81"/>
              <a:gd name="T3" fmla="*/ 2147483647 h 81"/>
              <a:gd name="T4" fmla="*/ 2147483647 w 81"/>
              <a:gd name="T5" fmla="*/ 2147483647 h 81"/>
              <a:gd name="T6" fmla="*/ 0 w 81"/>
              <a:gd name="T7" fmla="*/ 2147483647 h 81"/>
              <a:gd name="T8" fmla="*/ 0 w 81"/>
              <a:gd name="T9" fmla="*/ 2147483647 h 81"/>
              <a:gd name="T10" fmla="*/ 2147483647 w 81"/>
              <a:gd name="T11" fmla="*/ 2147483647 h 81"/>
              <a:gd name="T12" fmla="*/ 2147483647 w 81"/>
              <a:gd name="T13" fmla="*/ 2147483647 h 81"/>
              <a:gd name="T14" fmla="*/ 2147483647 w 81"/>
              <a:gd name="T15" fmla="*/ 0 h 81"/>
              <a:gd name="T16" fmla="*/ 2147483647 w 81"/>
              <a:gd name="T17" fmla="*/ 0 h 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
              <a:gd name="T28" fmla="*/ 0 h 81"/>
              <a:gd name="T29" fmla="*/ 81 w 81"/>
              <a:gd name="T30" fmla="*/ 81 h 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 h="81">
                <a:moveTo>
                  <a:pt x="81" y="0"/>
                </a:moveTo>
                <a:lnTo>
                  <a:pt x="81" y="20"/>
                </a:lnTo>
                <a:lnTo>
                  <a:pt x="77" y="24"/>
                </a:lnTo>
                <a:lnTo>
                  <a:pt x="0" y="81"/>
                </a:lnTo>
                <a:lnTo>
                  <a:pt x="77" y="20"/>
                </a:lnTo>
                <a:lnTo>
                  <a:pt x="77" y="0"/>
                </a:lnTo>
                <a:lnTo>
                  <a:pt x="81" y="0"/>
                </a:lnTo>
                <a:close/>
              </a:path>
            </a:pathLst>
          </a:custGeom>
          <a:solidFill>
            <a:srgbClr val="000000"/>
          </a:solidFill>
          <a:ln w="0">
            <a:solidFill>
              <a:srgbClr val="000000"/>
            </a:solidFill>
            <a:round/>
            <a:headEnd/>
            <a:tailEnd/>
          </a:ln>
        </p:spPr>
        <p:txBody>
          <a:bodyPr/>
          <a:lstStyle/>
          <a:p>
            <a:endParaRPr lang="en-US"/>
          </a:p>
        </p:txBody>
      </p:sp>
      <p:sp>
        <p:nvSpPr>
          <p:cNvPr id="23611" name="Rectangle 33"/>
          <p:cNvSpPr>
            <a:spLocks noChangeArrowheads="1"/>
          </p:cNvSpPr>
          <p:nvPr/>
        </p:nvSpPr>
        <p:spPr bwMode="auto">
          <a:xfrm>
            <a:off x="4560888" y="3667125"/>
            <a:ext cx="269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cs typeface="Arial" pitchFamily="34" charset="0"/>
              </a:rPr>
              <a:t>3.0</a:t>
            </a:r>
          </a:p>
          <a:p>
            <a:r>
              <a:rPr lang="en-US" sz="800" b="1">
                <a:solidFill>
                  <a:srgbClr val="000000"/>
                </a:solidFill>
                <a:latin typeface="Arial" pitchFamily="34" charset="0"/>
                <a:cs typeface="Arial" pitchFamily="34" charset="0"/>
              </a:rPr>
              <a:t>apple</a:t>
            </a:r>
          </a:p>
          <a:p>
            <a:r>
              <a:rPr lang="en-US" sz="800" b="1">
                <a:solidFill>
                  <a:srgbClr val="000000"/>
                </a:solidFill>
                <a:latin typeface="Arial" pitchFamily="34" charset="0"/>
                <a:cs typeface="Arial" pitchFamily="34" charset="0"/>
              </a:rPr>
              <a:t>juice</a:t>
            </a:r>
            <a:endParaRPr lang="en-US" sz="800" b="1">
              <a:latin typeface="Arial" pitchFamily="34" charset="0"/>
              <a:cs typeface="Arial" pitchFamily="34" charset="0"/>
            </a:endParaRPr>
          </a:p>
        </p:txBody>
      </p:sp>
      <p:sp>
        <p:nvSpPr>
          <p:cNvPr id="23612" name="Rectangle 33"/>
          <p:cNvSpPr>
            <a:spLocks noChangeArrowheads="1"/>
          </p:cNvSpPr>
          <p:nvPr/>
        </p:nvSpPr>
        <p:spPr bwMode="auto">
          <a:xfrm>
            <a:off x="4959350" y="3581400"/>
            <a:ext cx="341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cs typeface="Arial" pitchFamily="34" charset="0"/>
              </a:rPr>
              <a:t>4.2</a:t>
            </a:r>
          </a:p>
          <a:p>
            <a:r>
              <a:rPr lang="en-US" sz="800" b="1">
                <a:solidFill>
                  <a:srgbClr val="000000"/>
                </a:solidFill>
                <a:latin typeface="Arial" pitchFamily="34" charset="0"/>
                <a:cs typeface="Arial" pitchFamily="34" charset="0"/>
              </a:rPr>
              <a:t>tomato</a:t>
            </a:r>
          </a:p>
          <a:p>
            <a:r>
              <a:rPr lang="en-US" sz="800" b="1">
                <a:solidFill>
                  <a:srgbClr val="000000"/>
                </a:solidFill>
                <a:latin typeface="Arial" pitchFamily="34" charset="0"/>
                <a:cs typeface="Arial" pitchFamily="34" charset="0"/>
              </a:rPr>
              <a:t>juice</a:t>
            </a:r>
            <a:endParaRPr lang="en-US" sz="800" b="1">
              <a:latin typeface="Arial" pitchFamily="34" charset="0"/>
              <a:cs typeface="Arial" pitchFamily="34" charset="0"/>
            </a:endParaRPr>
          </a:p>
        </p:txBody>
      </p:sp>
      <p:sp>
        <p:nvSpPr>
          <p:cNvPr id="23613" name="Rectangle 33"/>
          <p:cNvSpPr>
            <a:spLocks noChangeArrowheads="1"/>
          </p:cNvSpPr>
          <p:nvPr/>
        </p:nvSpPr>
        <p:spPr bwMode="auto">
          <a:xfrm>
            <a:off x="5384800" y="3517900"/>
            <a:ext cx="4191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cs typeface="Arial" pitchFamily="34" charset="0"/>
              </a:rPr>
              <a:t>5.3</a:t>
            </a:r>
          </a:p>
          <a:p>
            <a:r>
              <a:rPr lang="en-US" sz="800" b="1">
                <a:solidFill>
                  <a:srgbClr val="000000"/>
                </a:solidFill>
                <a:latin typeface="Arial" pitchFamily="34" charset="0"/>
                <a:cs typeface="Arial" pitchFamily="34" charset="0"/>
              </a:rPr>
              <a:t>cabbage</a:t>
            </a:r>
            <a:endParaRPr lang="en-US" sz="800" b="1">
              <a:latin typeface="Arial" pitchFamily="34" charset="0"/>
              <a:cs typeface="Arial" pitchFamily="34" charset="0"/>
            </a:endParaRPr>
          </a:p>
        </p:txBody>
      </p:sp>
      <p:sp>
        <p:nvSpPr>
          <p:cNvPr id="23614" name="Rectangle 33"/>
          <p:cNvSpPr>
            <a:spLocks noChangeArrowheads="1"/>
          </p:cNvSpPr>
          <p:nvPr/>
        </p:nvSpPr>
        <p:spPr bwMode="auto">
          <a:xfrm>
            <a:off x="5961063" y="3365500"/>
            <a:ext cx="287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cs typeface="Arial" pitchFamily="34" charset="0"/>
              </a:rPr>
              <a:t>6.6</a:t>
            </a:r>
          </a:p>
          <a:p>
            <a:r>
              <a:rPr lang="en-US" sz="800" b="1">
                <a:solidFill>
                  <a:srgbClr val="000000"/>
                </a:solidFill>
                <a:latin typeface="Arial" pitchFamily="34" charset="0"/>
                <a:cs typeface="Arial" pitchFamily="34" charset="0"/>
              </a:rPr>
              <a:t>cow’s</a:t>
            </a:r>
            <a:br>
              <a:rPr lang="en-US" sz="800" b="1">
                <a:solidFill>
                  <a:srgbClr val="000000"/>
                </a:solidFill>
                <a:latin typeface="Arial" pitchFamily="34" charset="0"/>
                <a:cs typeface="Arial" pitchFamily="34" charset="0"/>
              </a:rPr>
            </a:br>
            <a:r>
              <a:rPr lang="en-US" sz="800" b="1">
                <a:solidFill>
                  <a:srgbClr val="000000"/>
                </a:solidFill>
                <a:latin typeface="Arial" pitchFamily="34" charset="0"/>
                <a:cs typeface="Arial" pitchFamily="34" charset="0"/>
              </a:rPr>
              <a:t>milk</a:t>
            </a:r>
            <a:endParaRPr lang="en-US" sz="800" b="1">
              <a:latin typeface="Arial" pitchFamily="34" charset="0"/>
              <a:cs typeface="Arial" pitchFamily="34" charset="0"/>
            </a:endParaRPr>
          </a:p>
        </p:txBody>
      </p:sp>
      <p:sp>
        <p:nvSpPr>
          <p:cNvPr id="23615" name="Rectangle 33"/>
          <p:cNvSpPr>
            <a:spLocks noChangeArrowheads="1"/>
          </p:cNvSpPr>
          <p:nvPr/>
        </p:nvSpPr>
        <p:spPr bwMode="auto">
          <a:xfrm>
            <a:off x="6323013" y="3321050"/>
            <a:ext cx="3476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cs typeface="Arial" pitchFamily="34" charset="0"/>
              </a:rPr>
              <a:t>7.4</a:t>
            </a:r>
          </a:p>
          <a:p>
            <a:r>
              <a:rPr lang="en-US" sz="800" b="1">
                <a:solidFill>
                  <a:srgbClr val="000000"/>
                </a:solidFill>
                <a:latin typeface="Arial" pitchFamily="34" charset="0"/>
                <a:cs typeface="Arial" pitchFamily="34" charset="0"/>
              </a:rPr>
              <a:t>Human</a:t>
            </a:r>
            <a:br>
              <a:rPr lang="en-US" sz="800" b="1">
                <a:solidFill>
                  <a:srgbClr val="000000"/>
                </a:solidFill>
                <a:latin typeface="Arial" pitchFamily="34" charset="0"/>
                <a:cs typeface="Arial" pitchFamily="34" charset="0"/>
              </a:rPr>
            </a:br>
            <a:r>
              <a:rPr lang="en-US" sz="800" b="1">
                <a:solidFill>
                  <a:srgbClr val="000000"/>
                </a:solidFill>
                <a:latin typeface="Arial" pitchFamily="34" charset="0"/>
                <a:cs typeface="Arial" pitchFamily="34" charset="0"/>
              </a:rPr>
              <a:t>blood</a:t>
            </a:r>
            <a:endParaRPr lang="en-US" sz="800" b="1">
              <a:latin typeface="Arial" pitchFamily="34" charset="0"/>
              <a:cs typeface="Arial" pitchFamily="34" charset="0"/>
            </a:endParaRPr>
          </a:p>
        </p:txBody>
      </p:sp>
      <p:sp>
        <p:nvSpPr>
          <p:cNvPr id="23616" name="Rectangle 33"/>
          <p:cNvSpPr>
            <a:spLocks noChangeArrowheads="1"/>
          </p:cNvSpPr>
          <p:nvPr/>
        </p:nvSpPr>
        <p:spPr bwMode="auto">
          <a:xfrm>
            <a:off x="6705600" y="3251200"/>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solidFill>
                  <a:srgbClr val="000000"/>
                </a:solidFill>
                <a:latin typeface="Arial" pitchFamily="34" charset="0"/>
                <a:cs typeface="Arial" pitchFamily="34" charset="0"/>
              </a:rPr>
              <a:t>8.4</a:t>
            </a:r>
          </a:p>
          <a:p>
            <a:r>
              <a:rPr lang="en-US" sz="800" b="1">
                <a:solidFill>
                  <a:srgbClr val="000000"/>
                </a:solidFill>
                <a:latin typeface="Arial" pitchFamily="34" charset="0"/>
                <a:cs typeface="Arial" pitchFamily="34" charset="0"/>
              </a:rPr>
              <a:t>Sodium</a:t>
            </a:r>
            <a:br>
              <a:rPr lang="en-US" sz="800" b="1">
                <a:solidFill>
                  <a:srgbClr val="000000"/>
                </a:solidFill>
                <a:latin typeface="Arial" pitchFamily="34" charset="0"/>
                <a:cs typeface="Arial" pitchFamily="34" charset="0"/>
              </a:rPr>
            </a:br>
            <a:r>
              <a:rPr lang="en-US" sz="800" b="1">
                <a:solidFill>
                  <a:srgbClr val="000000"/>
                </a:solidFill>
                <a:latin typeface="Arial" pitchFamily="34" charset="0"/>
                <a:cs typeface="Arial" pitchFamily="34" charset="0"/>
              </a:rPr>
              <a:t>biocarbonate</a:t>
            </a:r>
            <a:endParaRPr lang="en-US" sz="800" b="1">
              <a:latin typeface="Arial" pitchFamily="34" charset="0"/>
              <a:cs typeface="Arial" pitchFamily="34" charset="0"/>
            </a:endParaRPr>
          </a:p>
        </p:txBody>
      </p:sp>
      <p:sp>
        <p:nvSpPr>
          <p:cNvPr id="23617" name="TextBox 35"/>
          <p:cNvSpPr txBox="1">
            <a:spLocks noChangeArrowheads="1"/>
          </p:cNvSpPr>
          <p:nvPr/>
        </p:nvSpPr>
        <p:spPr bwMode="auto">
          <a:xfrm>
            <a:off x="4533900" y="3068638"/>
            <a:ext cx="35020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500">
                <a:latin typeface="Arial" pitchFamily="34" charset="0"/>
                <a:cs typeface="Arial" pitchFamily="34" charset="0"/>
              </a:rPr>
              <a:t>Copyright © The McGraw-Hill Companies, Inc. Permission required for reproduction or display.</a:t>
            </a:r>
          </a:p>
        </p:txBody>
      </p:sp>
    </p:spTree>
    <p:extLst>
      <p:ext uri="{BB962C8B-B14F-4D97-AF65-F5344CB8AC3E}">
        <p14:creationId xmlns:p14="http://schemas.microsoft.com/office/powerpoint/2010/main" val="13862944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gradFill rotWithShape="1">
            <a:gsLst>
              <a:gs pos="0">
                <a:srgbClr val="525252"/>
              </a:gs>
              <a:gs pos="50000">
                <a:srgbClr val="B2B2B2"/>
              </a:gs>
              <a:gs pos="100000">
                <a:srgbClr val="525252"/>
              </a:gs>
            </a:gsLst>
            <a:lin ang="5400000" scaled="1"/>
          </a:gradFill>
        </p:spPr>
        <p:txBody>
          <a:bodyPr/>
          <a:lstStyle/>
          <a:p>
            <a:r>
              <a:rPr lang="en-US" altLang="en-US" b="1" smtClean="0"/>
              <a:t>Neutralization and Buffers</a:t>
            </a:r>
          </a:p>
        </p:txBody>
      </p:sp>
      <p:sp>
        <p:nvSpPr>
          <p:cNvPr id="24579" name="Rectangle 3"/>
          <p:cNvSpPr>
            <a:spLocks noGrp="1" noChangeArrowheads="1"/>
          </p:cNvSpPr>
          <p:nvPr>
            <p:ph type="body" idx="1"/>
          </p:nvPr>
        </p:nvSpPr>
        <p:spPr/>
        <p:txBody>
          <a:bodyPr/>
          <a:lstStyle/>
          <a:p>
            <a:pPr>
              <a:lnSpc>
                <a:spcPct val="90000"/>
              </a:lnSpc>
            </a:pPr>
            <a:r>
              <a:rPr lang="en-US" altLang="en-US" smtClean="0"/>
              <a:t>Neutralization occurs when an acid and base react to form a salt and water in a displacement reaction.</a:t>
            </a:r>
          </a:p>
          <a:p>
            <a:pPr lvl="1">
              <a:lnSpc>
                <a:spcPct val="90000"/>
              </a:lnSpc>
            </a:pPr>
            <a:r>
              <a:rPr lang="en-US" altLang="en-US" smtClean="0"/>
              <a:t>HCl + NaOH </a:t>
            </a:r>
            <a:r>
              <a:rPr lang="en-US" altLang="en-US" smtClean="0">
                <a:sym typeface="Symbol" pitchFamily="18" charset="2"/>
              </a:rPr>
              <a:t> NaCl + H</a:t>
            </a:r>
            <a:r>
              <a:rPr lang="en-US" altLang="en-US" baseline="-25000" smtClean="0">
                <a:sym typeface="Symbol" pitchFamily="18" charset="2"/>
              </a:rPr>
              <a:t>2</a:t>
            </a:r>
            <a:r>
              <a:rPr lang="en-US" altLang="en-US" smtClean="0">
                <a:sym typeface="Symbol" pitchFamily="18" charset="2"/>
              </a:rPr>
              <a:t>O</a:t>
            </a:r>
          </a:p>
          <a:p>
            <a:pPr lvl="1">
              <a:lnSpc>
                <a:spcPct val="90000"/>
              </a:lnSpc>
            </a:pPr>
            <a:r>
              <a:rPr lang="en-US" altLang="en-US" smtClean="0">
                <a:sym typeface="Symbol" pitchFamily="18" charset="2"/>
              </a:rPr>
              <a:t>Termed </a:t>
            </a:r>
            <a:r>
              <a:rPr lang="en-US" altLang="en-US" b="1" smtClean="0">
                <a:sym typeface="Symbol" pitchFamily="18" charset="2"/>
              </a:rPr>
              <a:t>neutralization</a:t>
            </a:r>
            <a:r>
              <a:rPr lang="en-US" altLang="en-US" smtClean="0">
                <a:sym typeface="Symbol" pitchFamily="18" charset="2"/>
              </a:rPr>
              <a:t> because water is formed neutralizing the solution.</a:t>
            </a:r>
          </a:p>
          <a:p>
            <a:pPr>
              <a:lnSpc>
                <a:spcPct val="90000"/>
              </a:lnSpc>
            </a:pPr>
            <a:r>
              <a:rPr lang="en-US" altLang="en-US" b="1" smtClean="0"/>
              <a:t>Buffers</a:t>
            </a:r>
            <a:r>
              <a:rPr lang="en-US" altLang="en-US" smtClean="0"/>
              <a:t> act as acids when pH is high and bases when pH is low.</a:t>
            </a:r>
          </a:p>
          <a:p>
            <a:pPr lvl="1">
              <a:lnSpc>
                <a:spcPct val="90000"/>
              </a:lnSpc>
            </a:pPr>
            <a:r>
              <a:rPr lang="en-US" altLang="en-US" smtClean="0"/>
              <a:t>Carbonic acid-bicarbonate system.</a:t>
            </a:r>
          </a:p>
        </p:txBody>
      </p:sp>
    </p:spTree>
    <p:extLst>
      <p:ext uri="{BB962C8B-B14F-4D97-AF65-F5344CB8AC3E}">
        <p14:creationId xmlns:p14="http://schemas.microsoft.com/office/powerpoint/2010/main" val="380933216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61818DD-91B5-4FEF-8277-F03D34923111}" type="slidenum">
              <a:rPr lang="en-US" sz="1400" smtClean="0"/>
              <a:pPr eaLnBrk="1" hangingPunct="1"/>
              <a:t>7</a:t>
            </a:fld>
            <a:endParaRPr lang="en-US" sz="1400" smtClean="0"/>
          </a:p>
        </p:txBody>
      </p:sp>
      <p:sp>
        <p:nvSpPr>
          <p:cNvPr id="25603" name="Rectangle 1026"/>
          <p:cNvSpPr>
            <a:spLocks noGrp="1" noChangeArrowheads="1"/>
          </p:cNvSpPr>
          <p:nvPr>
            <p:ph type="title"/>
          </p:nvPr>
        </p:nvSpPr>
        <p:spPr>
          <a:xfrm>
            <a:off x="762000" y="381000"/>
            <a:ext cx="7772400" cy="1143000"/>
          </a:xfrm>
          <a:solidFill>
            <a:srgbClr val="6699FF"/>
          </a:solidFill>
        </p:spPr>
        <p:txBody>
          <a:bodyPr>
            <a:normAutofit fontScale="90000"/>
          </a:bodyPr>
          <a:lstStyle/>
          <a:p>
            <a:pPr eaLnBrk="1" hangingPunct="1"/>
            <a:r>
              <a:rPr lang="en-US" sz="4000" b="1" smtClean="0"/>
              <a:t>2.3: Chemical Constituents </a:t>
            </a:r>
            <a:br>
              <a:rPr lang="en-US" sz="4000" b="1" smtClean="0"/>
            </a:br>
            <a:r>
              <a:rPr lang="en-US" sz="4000" b="1" smtClean="0"/>
              <a:t>of Cells</a:t>
            </a:r>
          </a:p>
        </p:txBody>
      </p:sp>
      <p:sp>
        <p:nvSpPr>
          <p:cNvPr id="25604" name="Text Box 1036"/>
          <p:cNvSpPr txBox="1">
            <a:spLocks noChangeArrowheads="1"/>
          </p:cNvSpPr>
          <p:nvPr/>
        </p:nvSpPr>
        <p:spPr bwMode="auto">
          <a:xfrm>
            <a:off x="762000" y="1676400"/>
            <a:ext cx="7848600" cy="337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eaLnBrk="0" hangingPunct="0">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b="1">
                <a:solidFill>
                  <a:schemeClr val="accent2"/>
                </a:solidFill>
              </a:rPr>
              <a:t>Organic v. Inorganic Molecules</a:t>
            </a:r>
          </a:p>
          <a:p>
            <a:pPr eaLnBrk="1" hangingPunct="1"/>
            <a:endParaRPr lang="en-US" b="1">
              <a:solidFill>
                <a:schemeClr val="accent2"/>
              </a:solidFill>
            </a:endParaRPr>
          </a:p>
          <a:p>
            <a:pPr eaLnBrk="1" hangingPunct="1"/>
            <a:r>
              <a:rPr lang="en-US">
                <a:solidFill>
                  <a:schemeClr val="accent2"/>
                </a:solidFill>
              </a:rPr>
              <a:t>Organic molecules</a:t>
            </a:r>
            <a:r>
              <a:rPr lang="en-US"/>
              <a:t> </a:t>
            </a:r>
          </a:p>
          <a:p>
            <a:pPr lvl="1" eaLnBrk="1" hangingPunct="1">
              <a:buClr>
                <a:schemeClr val="accent2"/>
              </a:buClr>
              <a:buFontTx/>
              <a:buChar char="•"/>
            </a:pPr>
            <a:r>
              <a:rPr lang="en-US"/>
              <a:t> Contain C and H</a:t>
            </a:r>
          </a:p>
          <a:p>
            <a:pPr lvl="1" eaLnBrk="1" hangingPunct="1">
              <a:buClr>
                <a:schemeClr val="accent2"/>
              </a:buClr>
              <a:buFontTx/>
              <a:buChar char="•"/>
            </a:pPr>
            <a:r>
              <a:rPr lang="en-US"/>
              <a:t> Usually larger than inorganic molecules</a:t>
            </a:r>
          </a:p>
          <a:p>
            <a:pPr lvl="1" eaLnBrk="1" hangingPunct="1">
              <a:buClr>
                <a:schemeClr val="accent2"/>
              </a:buClr>
              <a:buFontTx/>
              <a:buChar char="•"/>
            </a:pPr>
            <a:r>
              <a:rPr lang="en-US"/>
              <a:t> Dissolve in water and organic liquids</a:t>
            </a:r>
          </a:p>
          <a:p>
            <a:pPr lvl="1" eaLnBrk="1" hangingPunct="1">
              <a:buClr>
                <a:schemeClr val="accent2"/>
              </a:buClr>
              <a:buFontTx/>
              <a:buChar char="•"/>
            </a:pPr>
            <a:r>
              <a:rPr lang="en-US"/>
              <a:t> Carbohydrates, proteins, lipids, and nucleic acids</a:t>
            </a:r>
          </a:p>
          <a:p>
            <a:pPr eaLnBrk="1" hangingPunct="1">
              <a:buClr>
                <a:schemeClr val="accent2"/>
              </a:buClr>
              <a:buFontTx/>
              <a:buChar char="•"/>
            </a:pPr>
            <a:endParaRPr lang="en-US" b="1"/>
          </a:p>
          <a:p>
            <a:pPr lvl="4" eaLnBrk="1" hangingPunct="1"/>
            <a:endParaRPr lang="en-US" b="1"/>
          </a:p>
        </p:txBody>
      </p:sp>
      <p:sp>
        <p:nvSpPr>
          <p:cNvPr id="25605" name="Text Box 1037"/>
          <p:cNvSpPr txBox="1">
            <a:spLocks noChangeArrowheads="1"/>
          </p:cNvSpPr>
          <p:nvPr/>
        </p:nvSpPr>
        <p:spPr bwMode="auto">
          <a:xfrm>
            <a:off x="762000" y="4267200"/>
            <a:ext cx="746760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solidFill>
                  <a:schemeClr val="accent2"/>
                </a:solidFill>
              </a:rPr>
              <a:t>Inorganic molecules</a:t>
            </a:r>
            <a:r>
              <a:rPr lang="en-US"/>
              <a:t> </a:t>
            </a:r>
          </a:p>
          <a:p>
            <a:pPr lvl="1" eaLnBrk="1" hangingPunct="1">
              <a:buClr>
                <a:schemeClr val="accent2"/>
              </a:buClr>
              <a:buFontTx/>
              <a:buChar char="•"/>
            </a:pPr>
            <a:r>
              <a:rPr lang="en-US"/>
              <a:t> Generally do not contain C and H</a:t>
            </a:r>
          </a:p>
          <a:p>
            <a:pPr lvl="1" eaLnBrk="1" hangingPunct="1">
              <a:buClr>
                <a:schemeClr val="accent2"/>
              </a:buClr>
              <a:buFontTx/>
              <a:buChar char="•"/>
            </a:pPr>
            <a:r>
              <a:rPr lang="en-US"/>
              <a:t> Usually smaller than organic molecules</a:t>
            </a:r>
          </a:p>
          <a:p>
            <a:pPr lvl="1" eaLnBrk="1" hangingPunct="1">
              <a:buClr>
                <a:schemeClr val="accent2"/>
              </a:buClr>
              <a:buFontTx/>
              <a:buChar char="•"/>
            </a:pPr>
            <a:r>
              <a:rPr lang="en-US"/>
              <a:t> Usually dissociate in water, forming ions </a:t>
            </a:r>
          </a:p>
          <a:p>
            <a:pPr lvl="1" eaLnBrk="1" hangingPunct="1">
              <a:buClr>
                <a:schemeClr val="accent2"/>
              </a:buClr>
              <a:buFontTx/>
              <a:buChar char="•"/>
            </a:pPr>
            <a:r>
              <a:rPr lang="en-US"/>
              <a:t> Water, oxygen, carbon dioxide, and inorganic salts</a:t>
            </a:r>
          </a:p>
        </p:txBody>
      </p:sp>
    </p:spTree>
    <p:extLst>
      <p:ext uri="{BB962C8B-B14F-4D97-AF65-F5344CB8AC3E}">
        <p14:creationId xmlns:p14="http://schemas.microsoft.com/office/powerpoint/2010/main" val="17239285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8A591CE-30FD-4DB0-8004-512FF965A892}" type="slidenum">
              <a:rPr lang="en-US" sz="1400" smtClean="0"/>
              <a:pPr eaLnBrk="1" hangingPunct="1"/>
              <a:t>8</a:t>
            </a:fld>
            <a:endParaRPr lang="en-US" sz="1400" smtClean="0"/>
          </a:p>
        </p:txBody>
      </p:sp>
      <p:sp>
        <p:nvSpPr>
          <p:cNvPr id="107522" name="Rectangle 2"/>
          <p:cNvSpPr>
            <a:spLocks noGrp="1" noChangeArrowheads="1"/>
          </p:cNvSpPr>
          <p:nvPr>
            <p:ph type="title"/>
          </p:nvPr>
        </p:nvSpPr>
        <p:spPr>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Inorganic Substances</a:t>
            </a:r>
          </a:p>
        </p:txBody>
      </p:sp>
      <p:sp>
        <p:nvSpPr>
          <p:cNvPr id="26628" name="Text Box 3"/>
          <p:cNvSpPr txBox="1">
            <a:spLocks noChangeArrowheads="1"/>
          </p:cNvSpPr>
          <p:nvPr/>
        </p:nvSpPr>
        <p:spPr bwMode="auto">
          <a:xfrm>
            <a:off x="685800" y="1905000"/>
            <a:ext cx="7172325"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Water</a:t>
            </a:r>
            <a:r>
              <a:rPr lang="en-US" b="1"/>
              <a:t> </a:t>
            </a:r>
          </a:p>
          <a:p>
            <a:pPr lvl="1" eaLnBrk="1" hangingPunct="1">
              <a:buClr>
                <a:schemeClr val="accent2"/>
              </a:buClr>
              <a:buFontTx/>
              <a:buChar char="•"/>
            </a:pPr>
            <a:r>
              <a:rPr lang="en-US"/>
              <a:t> Most abundant compound in living material</a:t>
            </a:r>
          </a:p>
          <a:p>
            <a:pPr lvl="1" eaLnBrk="1" hangingPunct="1">
              <a:buClr>
                <a:schemeClr val="accent2"/>
              </a:buClr>
              <a:buFontTx/>
              <a:buChar char="•"/>
            </a:pPr>
            <a:r>
              <a:rPr lang="en-US"/>
              <a:t> Two-thirds of the weight of an adult human</a:t>
            </a:r>
          </a:p>
          <a:p>
            <a:pPr lvl="1" eaLnBrk="1" hangingPunct="1">
              <a:buClr>
                <a:schemeClr val="accent2"/>
              </a:buClr>
              <a:buFontTx/>
              <a:buChar char="•"/>
            </a:pPr>
            <a:r>
              <a:rPr lang="en-US"/>
              <a:t> Major component of all body fluids</a:t>
            </a:r>
          </a:p>
          <a:p>
            <a:pPr lvl="1" eaLnBrk="1" hangingPunct="1">
              <a:buClr>
                <a:schemeClr val="accent2"/>
              </a:buClr>
              <a:buFontTx/>
              <a:buChar char="•"/>
            </a:pPr>
            <a:r>
              <a:rPr lang="en-US"/>
              <a:t> Medium for most metabolic reactions</a:t>
            </a:r>
          </a:p>
          <a:p>
            <a:pPr lvl="1" eaLnBrk="1" hangingPunct="1">
              <a:buClr>
                <a:schemeClr val="accent2"/>
              </a:buClr>
              <a:buFontTx/>
              <a:buChar char="•"/>
            </a:pPr>
            <a:r>
              <a:rPr lang="en-US"/>
              <a:t> Important role in transporting chemicals in the body</a:t>
            </a:r>
          </a:p>
          <a:p>
            <a:pPr lvl="1" eaLnBrk="1" hangingPunct="1">
              <a:buClr>
                <a:schemeClr val="accent2"/>
              </a:buClr>
              <a:buFontTx/>
              <a:buChar char="•"/>
            </a:pPr>
            <a:r>
              <a:rPr lang="en-US"/>
              <a:t> Absorbs and transports heat</a:t>
            </a:r>
          </a:p>
        </p:txBody>
      </p:sp>
      <p:sp>
        <p:nvSpPr>
          <p:cNvPr id="26629" name="Text Box 4"/>
          <p:cNvSpPr txBox="1">
            <a:spLocks noChangeArrowheads="1"/>
          </p:cNvSpPr>
          <p:nvPr/>
        </p:nvSpPr>
        <p:spPr bwMode="auto">
          <a:xfrm>
            <a:off x="685800" y="4800600"/>
            <a:ext cx="74676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Oxygen (O</a:t>
            </a:r>
            <a:r>
              <a:rPr lang="en-US" b="1" baseline="-25000">
                <a:solidFill>
                  <a:schemeClr val="accent2"/>
                </a:solidFill>
              </a:rPr>
              <a:t>2</a:t>
            </a:r>
            <a:r>
              <a:rPr lang="en-US" b="1">
                <a:solidFill>
                  <a:schemeClr val="accent2"/>
                </a:solidFill>
              </a:rPr>
              <a:t>) </a:t>
            </a:r>
          </a:p>
          <a:p>
            <a:pPr lvl="1" eaLnBrk="1" hangingPunct="1">
              <a:buClr>
                <a:schemeClr val="accent2"/>
              </a:buClr>
              <a:buFontTx/>
              <a:buChar char="•"/>
            </a:pPr>
            <a:r>
              <a:rPr lang="en-US"/>
              <a:t> Used by organelles to release energy from nutrients in order to drive cell’s metabolic activities</a:t>
            </a:r>
          </a:p>
          <a:p>
            <a:pPr lvl="1" eaLnBrk="1" hangingPunct="1">
              <a:buClr>
                <a:schemeClr val="accent2"/>
              </a:buClr>
              <a:buFontTx/>
              <a:buChar char="•"/>
            </a:pPr>
            <a:r>
              <a:rPr lang="en-US"/>
              <a:t> Necessary for survival</a:t>
            </a:r>
          </a:p>
        </p:txBody>
      </p:sp>
    </p:spTree>
    <p:extLst>
      <p:ext uri="{BB962C8B-B14F-4D97-AF65-F5344CB8AC3E}">
        <p14:creationId xmlns:p14="http://schemas.microsoft.com/office/powerpoint/2010/main" val="11101697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F6B9C7E-5EF2-4208-B942-595AD463C9D6}" type="slidenum">
              <a:rPr lang="en-US" sz="1400" smtClean="0"/>
              <a:pPr eaLnBrk="1" hangingPunct="1"/>
              <a:t>9</a:t>
            </a:fld>
            <a:endParaRPr lang="en-US" sz="1400" smtClean="0"/>
          </a:p>
        </p:txBody>
      </p:sp>
      <p:sp>
        <p:nvSpPr>
          <p:cNvPr id="102402" name="Rectangle 2"/>
          <p:cNvSpPr>
            <a:spLocks noGrp="1" noChangeArrowheads="1"/>
          </p:cNvSpPr>
          <p:nvPr>
            <p:ph type="title"/>
          </p:nvPr>
        </p:nvSpPr>
        <p:spPr>
          <a:gradFill rotWithShape="0">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eaLnBrk="1" hangingPunct="1">
              <a:defRPr/>
            </a:pPr>
            <a:r>
              <a:rPr lang="en-US" b="1" smtClean="0"/>
              <a:t>Inorganic Substances</a:t>
            </a:r>
          </a:p>
        </p:txBody>
      </p:sp>
      <p:sp>
        <p:nvSpPr>
          <p:cNvPr id="27652" name="Text Box 3"/>
          <p:cNvSpPr txBox="1">
            <a:spLocks noChangeArrowheads="1"/>
          </p:cNvSpPr>
          <p:nvPr/>
        </p:nvSpPr>
        <p:spPr bwMode="auto">
          <a:xfrm>
            <a:off x="822325" y="2327275"/>
            <a:ext cx="745013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Carbon dioxide (CO</a:t>
            </a:r>
            <a:r>
              <a:rPr lang="en-US" b="1" baseline="-25000">
                <a:solidFill>
                  <a:schemeClr val="accent2"/>
                </a:solidFill>
              </a:rPr>
              <a:t>2</a:t>
            </a:r>
            <a:r>
              <a:rPr lang="en-US" b="1">
                <a:solidFill>
                  <a:schemeClr val="accent2"/>
                </a:solidFill>
              </a:rPr>
              <a:t>)</a:t>
            </a:r>
          </a:p>
          <a:p>
            <a:pPr lvl="1" eaLnBrk="1" hangingPunct="1">
              <a:buClr>
                <a:schemeClr val="accent2"/>
              </a:buClr>
              <a:buFontTx/>
              <a:buChar char="•"/>
            </a:pPr>
            <a:r>
              <a:rPr lang="en-US" b="1"/>
              <a:t> Waste product released during metabolic reactions</a:t>
            </a:r>
          </a:p>
          <a:p>
            <a:pPr lvl="1" eaLnBrk="1" hangingPunct="1">
              <a:buClr>
                <a:schemeClr val="accent2"/>
              </a:buClr>
              <a:buFontTx/>
              <a:buChar char="•"/>
            </a:pPr>
            <a:r>
              <a:rPr lang="en-US" b="1"/>
              <a:t> Must be removed from the body</a:t>
            </a:r>
          </a:p>
        </p:txBody>
      </p:sp>
      <p:sp>
        <p:nvSpPr>
          <p:cNvPr id="27653" name="Text Box 4"/>
          <p:cNvSpPr txBox="1">
            <a:spLocks noChangeArrowheads="1"/>
          </p:cNvSpPr>
          <p:nvPr/>
        </p:nvSpPr>
        <p:spPr bwMode="auto">
          <a:xfrm>
            <a:off x="838200" y="4038600"/>
            <a:ext cx="7242175"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accent2"/>
                </a:solidFill>
              </a:rPr>
              <a:t>Inorganic salts</a:t>
            </a:r>
          </a:p>
          <a:p>
            <a:pPr lvl="1" eaLnBrk="1" hangingPunct="1">
              <a:buClr>
                <a:schemeClr val="accent2"/>
              </a:buClr>
              <a:buFontTx/>
              <a:buChar char="•"/>
            </a:pPr>
            <a:r>
              <a:rPr lang="en-US" b="1"/>
              <a:t> Abundant in body fluids</a:t>
            </a:r>
          </a:p>
          <a:p>
            <a:pPr lvl="1" eaLnBrk="1" hangingPunct="1">
              <a:buClr>
                <a:schemeClr val="accent2"/>
              </a:buClr>
              <a:buFontTx/>
              <a:buChar char="•"/>
            </a:pPr>
            <a:r>
              <a:rPr lang="en-US" b="1"/>
              <a:t> Sources of necessary ions (Na</a:t>
            </a:r>
            <a:r>
              <a:rPr lang="en-US" b="1" baseline="30000"/>
              <a:t>+</a:t>
            </a:r>
            <a:r>
              <a:rPr lang="en-US" b="1"/>
              <a:t>, Cl</a:t>
            </a:r>
            <a:r>
              <a:rPr lang="en-US" b="1" baseline="30000"/>
              <a:t>-</a:t>
            </a:r>
            <a:r>
              <a:rPr lang="en-US" b="1"/>
              <a:t>, K</a:t>
            </a:r>
            <a:r>
              <a:rPr lang="en-US" b="1" baseline="30000"/>
              <a:t>+</a:t>
            </a:r>
            <a:r>
              <a:rPr lang="en-US" b="1"/>
              <a:t>, Ca</a:t>
            </a:r>
            <a:r>
              <a:rPr lang="en-US" b="1" baseline="30000"/>
              <a:t>2+</a:t>
            </a:r>
            <a:r>
              <a:rPr lang="en-US" b="1"/>
              <a:t>, etc.)</a:t>
            </a:r>
          </a:p>
          <a:p>
            <a:pPr lvl="1" eaLnBrk="1" hangingPunct="1">
              <a:buClr>
                <a:schemeClr val="accent2"/>
              </a:buClr>
              <a:buFontTx/>
              <a:buChar char="•"/>
            </a:pPr>
            <a:r>
              <a:rPr lang="en-US" b="1"/>
              <a:t> Play important roles in metabolism</a:t>
            </a:r>
          </a:p>
        </p:txBody>
      </p:sp>
    </p:spTree>
    <p:extLst>
      <p:ext uri="{BB962C8B-B14F-4D97-AF65-F5344CB8AC3E}">
        <p14:creationId xmlns:p14="http://schemas.microsoft.com/office/powerpoint/2010/main" val="162465423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SWF_FILE" val="0;Y:\Scan\Graphics-Department Server\Job Folder\Powerpoint-Work\Powerpoint-MH_DCM-Text Art Edit\SHIER-Text Edit\Incoming\Shier_A&amp;P_12e_0073251097\Animation files SWF- download\ch02\Protein Denaturation\protein_denaturation_final.swf"/>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1948</Words>
  <Application>Microsoft Office PowerPoint</Application>
  <PresentationFormat>On-screen Show (4:3)</PresentationFormat>
  <Paragraphs>816</Paragraphs>
  <Slides>21</Slides>
  <Notes>19</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Chemical Reactions</vt:lpstr>
      <vt:lpstr>PowerPoint Presentation</vt:lpstr>
      <vt:lpstr>Types of Chemical Reactions</vt:lpstr>
      <vt:lpstr>Acids, Bases, and Salts</vt:lpstr>
      <vt:lpstr>Acid and Base Concentration</vt:lpstr>
      <vt:lpstr>Neutralization and Buffers</vt:lpstr>
      <vt:lpstr>2.3: Chemical Constituents  of Cells</vt:lpstr>
      <vt:lpstr>Inorganic Substances</vt:lpstr>
      <vt:lpstr>Inorganic Substances</vt:lpstr>
      <vt:lpstr>Organic Substances Carbohydrates</vt:lpstr>
      <vt:lpstr>Organic Substances Carbohydrates</vt:lpstr>
      <vt:lpstr>Organic Substances Carbohydrates</vt:lpstr>
      <vt:lpstr>Organic Substances Lipids</vt:lpstr>
      <vt:lpstr>Neutral Fats</vt:lpstr>
      <vt:lpstr>Organic Substances Lipids</vt:lpstr>
      <vt:lpstr>Organic Substances  Lipids</vt:lpstr>
      <vt:lpstr>Organic Substances Proteins</vt:lpstr>
      <vt:lpstr>Organic Substances Proteins</vt:lpstr>
      <vt:lpstr>Animation: Protein Denaturation</vt:lpstr>
      <vt:lpstr>Organic Substances Nucleic Acids</vt:lpstr>
      <vt:lpstr>Organic Substances Nucleic Acids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Reactions</dc:title>
  <dc:creator>pjc</dc:creator>
  <cp:lastModifiedBy>pjc</cp:lastModifiedBy>
  <cp:revision>2</cp:revision>
  <dcterms:created xsi:type="dcterms:W3CDTF">2012-08-24T19:42:59Z</dcterms:created>
  <dcterms:modified xsi:type="dcterms:W3CDTF">2012-08-24T20:17:05Z</dcterms:modified>
</cp:coreProperties>
</file>